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45" r:id="rId3"/>
    <p:sldId id="394" r:id="rId4"/>
    <p:sldId id="344" r:id="rId5"/>
    <p:sldId id="312" r:id="rId6"/>
    <p:sldId id="365" r:id="rId7"/>
    <p:sldId id="366" r:id="rId8"/>
    <p:sldId id="367" r:id="rId9"/>
    <p:sldId id="368" r:id="rId10"/>
    <p:sldId id="372" r:id="rId11"/>
    <p:sldId id="346" r:id="rId12"/>
    <p:sldId id="360" r:id="rId13"/>
    <p:sldId id="359" r:id="rId14"/>
    <p:sldId id="362" r:id="rId15"/>
    <p:sldId id="369" r:id="rId16"/>
    <p:sldId id="361" r:id="rId17"/>
    <p:sldId id="370" r:id="rId18"/>
    <p:sldId id="371" r:id="rId19"/>
    <p:sldId id="373" r:id="rId20"/>
    <p:sldId id="374" r:id="rId21"/>
    <p:sldId id="376" r:id="rId22"/>
    <p:sldId id="377" r:id="rId23"/>
    <p:sldId id="393" r:id="rId24"/>
    <p:sldId id="378" r:id="rId25"/>
    <p:sldId id="381" r:id="rId26"/>
    <p:sldId id="380" r:id="rId27"/>
    <p:sldId id="382" r:id="rId28"/>
    <p:sldId id="383" r:id="rId29"/>
    <p:sldId id="384" r:id="rId30"/>
    <p:sldId id="379" r:id="rId31"/>
    <p:sldId id="390" r:id="rId32"/>
    <p:sldId id="385" r:id="rId33"/>
    <p:sldId id="389" r:id="rId34"/>
    <p:sldId id="375" r:id="rId35"/>
    <p:sldId id="363" r:id="rId36"/>
    <p:sldId id="364" r:id="rId37"/>
    <p:sldId id="387" r:id="rId38"/>
    <p:sldId id="349" r:id="rId39"/>
    <p:sldId id="348" r:id="rId40"/>
    <p:sldId id="386" r:id="rId41"/>
    <p:sldId id="388" r:id="rId42"/>
    <p:sldId id="357" r:id="rId43"/>
    <p:sldId id="391" r:id="rId44"/>
    <p:sldId id="392" r:id="rId45"/>
    <p:sldId id="395" r:id="rId46"/>
    <p:sldId id="26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432" autoAdjust="0"/>
  </p:normalViewPr>
  <p:slideViewPr>
    <p:cSldViewPr snapToGrid="0">
      <p:cViewPr varScale="1">
        <p:scale>
          <a:sx n="70" d="100"/>
          <a:sy n="70" d="100"/>
        </p:scale>
        <p:origin x="1094" y="53"/>
      </p:cViewPr>
      <p:guideLst/>
    </p:cSldViewPr>
  </p:slideViewPr>
  <p:outlineViewPr>
    <p:cViewPr>
      <p:scale>
        <a:sx n="33" d="100"/>
        <a:sy n="33" d="100"/>
      </p:scale>
      <p:origin x="0" y="-67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7D3C-0FE8-48CD-ABE8-2F27A3675F1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841D-9202-401D-8230-986CBD68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5E1A-9C8C-46AD-81E4-38711766F2B8}" type="datetime10">
              <a:rPr lang="en-US" smtClean="0"/>
              <a:t>16:00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1B6B-0932-4247-8245-8F27FDE5EEEA}" type="datetime10">
              <a:rPr lang="en-US" smtClean="0"/>
              <a:t>16:00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902E-9007-4551-B744-B2B2B6BC9C56}" type="datetime10">
              <a:rPr lang="en-US" smtClean="0"/>
              <a:t>16:00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BC7E-FF97-495E-8EA6-C5BAD3AE314C}" type="datetime10">
              <a:rPr lang="en-US" smtClean="0"/>
              <a:t>16:00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D53F-7ACA-4B0B-B523-4F46A2824FC5}" type="datetime10">
              <a:rPr lang="en-US" smtClean="0"/>
              <a:t>16:00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C268-431E-4349-9A45-98FD4D86C13F}" type="datetime10">
              <a:rPr lang="en-US" smtClean="0"/>
              <a:t>16:00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4175-704E-4DD3-9E08-6D81C044BEE2}" type="datetime10">
              <a:rPr lang="en-US" smtClean="0"/>
              <a:t>16:00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131A-5425-4BE3-A567-B8E7A0687957}" type="datetime10">
              <a:rPr lang="en-US" smtClean="0"/>
              <a:t>16:00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2BD-8D8B-46AD-9B8C-A463E47E2FF7}" type="datetime10">
              <a:rPr lang="en-US" smtClean="0"/>
              <a:t>16:00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174172"/>
            <a:ext cx="10515600" cy="95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76344" y="6376591"/>
            <a:ext cx="287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fld id="{3F83F346-FC3B-4FAE-9C55-E22FC3EDEB65}" type="datetime10">
              <a:rPr lang="en-US" smtClean="0"/>
              <a:pPr/>
              <a:t>16:00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00"/>
                </a:solidFill>
              </a:defRPr>
            </a:lvl1pPr>
          </a:lstStyle>
          <a:p>
            <a:fld id="{BF021985-4801-4ED1-847D-F9AC44EE7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1167618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 userDrawn="1"/>
        </p:nvSpPr>
        <p:spPr>
          <a:xfrm>
            <a:off x="0" y="6234797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 userDrawn="1"/>
        </p:nvSpPr>
        <p:spPr>
          <a:xfrm>
            <a:off x="3802744" y="6354246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solidFill>
                  <a:srgbClr val="003300"/>
                </a:solidFill>
                <a:latin typeface="Arial Narrow" panose="020B0606020202030204" pitchFamily="34" charset="0"/>
              </a:rPr>
              <a:t>OpenStreetMap</a:t>
            </a:r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 és </a:t>
            </a:r>
            <a:r>
              <a:rPr lang="hu-HU" dirty="0" err="1">
                <a:solidFill>
                  <a:srgbClr val="003300"/>
                </a:solidFill>
                <a:latin typeface="Arial Narrow" panose="020B0606020202030204" pitchFamily="34" charset="0"/>
              </a:rPr>
              <a:t>Overpass</a:t>
            </a:r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Arial Narrow" panose="020B0606020202030204" pitchFamily="34" charset="0"/>
              </a:rPr>
              <a:t>Turbo</a:t>
            </a:r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 1.</a:t>
            </a:r>
            <a:endParaRPr lang="en-US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30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00"/>
          </a:solidFill>
          <a:latin typeface="Arial Narrow" panose="020B0606020202030204" pitchFamily="34" charset="0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2400" kern="1200">
          <a:solidFill>
            <a:srgbClr val="006600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6600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streetmap.org/" TargetMode="External"/><Relationship Id="rId2" Type="http://schemas.openxmlformats.org/officeDocument/2006/relationships/hyperlink" Target="https://wiki.openstreetmap.org/wiki/Nod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iki.openstreetmap.org/wiki/Wa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iki.openstreetmap.org/wiki/Rel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iki.openstreetmap.org/wiki/Map_featur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iki.openstreetmap.org/wiki/Map_feature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geofabrik.de/" TargetMode="External"/><Relationship Id="rId2" Type="http://schemas.openxmlformats.org/officeDocument/2006/relationships/hyperlink" Target="https://planet.openstreetmap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overpass-turbo.e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geofabrik.de/" TargetMode="External"/><Relationship Id="rId2" Type="http://schemas.openxmlformats.org/officeDocument/2006/relationships/hyperlink" Target="https://planet.openstreetmap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overpass-turbo.e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openstreetmap.org/wiki/Planet.osm#Worldwide_extract_sources" TargetMode="External"/><Relationship Id="rId2" Type="http://schemas.openxmlformats.org/officeDocument/2006/relationships/hyperlink" Target="https://download.bbbike.org/o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download.geofabrik.d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ownload.geofabrik.de/osm-data-in-gis-formats-fre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geofabrik.de/osm-data-in-gis-formats-free.pdf" TargetMode="External"/><Relationship Id="rId2" Type="http://schemas.openxmlformats.org/officeDocument/2006/relationships/hyperlink" Target="https://download.geofabrik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openstreetmap.org/wiki/Beginners%27_guide" TargetMode="External"/><Relationship Id="rId2" Type="http://schemas.openxmlformats.org/officeDocument/2006/relationships/hyperlink" Target="https://wiki.openstreetmap.org/wiki/Getting_Involve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learnosm.org/h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openstreetmap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maps.fr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opentopoma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hiking.waymarkedtrail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closm.org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opencyclema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www.openrailwaymap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p.openseamap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OpenStreetMap</a:t>
            </a:r>
            <a:r>
              <a:rPr lang="hu-HU" dirty="0"/>
              <a:t> és </a:t>
            </a:r>
            <a:r>
              <a:rPr lang="hu-HU" dirty="0" err="1"/>
              <a:t>Overpass</a:t>
            </a:r>
            <a:r>
              <a:rPr lang="hu-HU" dirty="0"/>
              <a:t> </a:t>
            </a:r>
            <a:r>
              <a:rPr lang="hu-HU" dirty="0" err="1"/>
              <a:t>Turbo</a:t>
            </a:r>
            <a:r>
              <a:rPr lang="hu-HU" dirty="0"/>
              <a:t> 1.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GIS-rendszerek és -alkalmazások 2.</a:t>
            </a:r>
          </a:p>
          <a:p>
            <a:r>
              <a:rPr lang="hu-HU" dirty="0"/>
              <a:t>2026.02.09.</a:t>
            </a:r>
          </a:p>
          <a:p>
            <a:r>
              <a:rPr lang="hu-HU" noProof="0" dirty="0"/>
              <a:t>Bede-Fazekas Ákos</a:t>
            </a:r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CF1B20-B2C5-CBC4-ABBE-41198147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Adatszerkezet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AD4080-F9B4-C35C-13A2-12431ED9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476BA0-36A0-9333-6B70-69587FEA7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2AA62E-E195-EA9A-894E-AB35F9BA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Adatszerkezet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4C495D-1A8D-EB7A-C33A-4201B0F50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háromféle adattípus</a:t>
            </a:r>
          </a:p>
          <a:p>
            <a:pPr lvl="1"/>
            <a:r>
              <a:rPr lang="hu-HU" dirty="0" err="1"/>
              <a:t>node</a:t>
            </a:r>
            <a:r>
              <a:rPr lang="hu-HU" dirty="0"/>
              <a:t>: pont (koordináta + azonosító)</a:t>
            </a:r>
          </a:p>
          <a:p>
            <a:pPr lvl="1"/>
            <a:r>
              <a:rPr lang="hu-HU" dirty="0" err="1"/>
              <a:t>way</a:t>
            </a:r>
            <a:r>
              <a:rPr lang="hu-HU" dirty="0"/>
              <a:t>: vonal/poligon (</a:t>
            </a:r>
            <a:r>
              <a:rPr lang="hu-HU" dirty="0" err="1"/>
              <a:t>node</a:t>
            </a:r>
            <a:r>
              <a:rPr lang="hu-HU" dirty="0"/>
              <a:t>-ok sorozata)</a:t>
            </a:r>
          </a:p>
          <a:p>
            <a:pPr lvl="1"/>
            <a:r>
              <a:rPr lang="hu-HU" dirty="0" err="1"/>
              <a:t>relation</a:t>
            </a:r>
            <a:r>
              <a:rPr lang="hu-HU" dirty="0"/>
              <a:t>: többrészes geometriák, csoportok (</a:t>
            </a:r>
            <a:r>
              <a:rPr lang="hu-HU" dirty="0" err="1"/>
              <a:t>node</a:t>
            </a:r>
            <a:r>
              <a:rPr lang="hu-HU" dirty="0"/>
              <a:t>-ok, </a:t>
            </a:r>
            <a:r>
              <a:rPr lang="hu-HU" dirty="0" err="1"/>
              <a:t>wayek</a:t>
            </a:r>
            <a:r>
              <a:rPr lang="hu-HU" dirty="0"/>
              <a:t>, </a:t>
            </a:r>
            <a:r>
              <a:rPr lang="hu-HU" dirty="0" err="1"/>
              <a:t>relationök</a:t>
            </a:r>
            <a:r>
              <a:rPr lang="hu-HU" dirty="0"/>
              <a:t> halmaza)</a:t>
            </a:r>
          </a:p>
          <a:p>
            <a:r>
              <a:rPr lang="hu-HU" dirty="0"/>
              <a:t>leíró attribútumok (tagek)</a:t>
            </a:r>
          </a:p>
          <a:p>
            <a:pPr lvl="1"/>
            <a:r>
              <a:rPr lang="hu-HU" dirty="0"/>
              <a:t>valójában kulcs-érték párok</a:t>
            </a:r>
          </a:p>
          <a:p>
            <a:pPr lvl="1"/>
            <a:r>
              <a:rPr lang="hu-HU" dirty="0"/>
              <a:t>mindhárom adattípus tartalmazhat tageket</a:t>
            </a:r>
            <a:br>
              <a:rPr lang="hu-HU" dirty="0"/>
            </a:br>
            <a:r>
              <a:rPr lang="hu-HU" dirty="0"/>
              <a:t>(többet is)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7B3039-6259-A51F-FE94-6A76EC57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4098" name="Picture 2" descr="The OpenStreetMap Ecosystem | Jakob Miksch">
            <a:extLst>
              <a:ext uri="{FF2B5EF4-FFF2-40B4-BE49-F238E27FC236}">
                <a16:creationId xmlns:a16="http://schemas.microsoft.com/office/drawing/2014/main" id="{347C2875-76E0-2691-8BA5-2055ED7C0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7" b="6105"/>
          <a:stretch>
            <a:fillRect/>
          </a:stretch>
        </p:blipFill>
        <p:spPr bwMode="auto">
          <a:xfrm>
            <a:off x="8476344" y="1422400"/>
            <a:ext cx="3583132" cy="106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penStreetMap (OSM) data model | Download Scientific Diagram">
            <a:extLst>
              <a:ext uri="{FF2B5EF4-FFF2-40B4-BE49-F238E27FC236}">
                <a16:creationId xmlns:a16="http://schemas.microsoft.com/office/drawing/2014/main" id="{AD8301C6-BB9F-B198-0075-D1F0C998C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" t="2922" r="4105" b="3215"/>
          <a:stretch>
            <a:fillRect/>
          </a:stretch>
        </p:blipFill>
        <p:spPr bwMode="auto">
          <a:xfrm>
            <a:off x="6959418" y="3158836"/>
            <a:ext cx="5100058" cy="2945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3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D097E-6A51-1E75-8327-8CD00E9C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Node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2404DE-5364-6C59-C27E-A3801744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502727" cy="4754563"/>
          </a:xfrm>
        </p:spPr>
        <p:txBody>
          <a:bodyPr/>
          <a:lstStyle/>
          <a:p>
            <a:r>
              <a:rPr lang="hu-HU" dirty="0"/>
              <a:t>leírás:</a:t>
            </a:r>
          </a:p>
          <a:p>
            <a:pPr lvl="1"/>
            <a:r>
              <a:rPr lang="hu-HU" dirty="0">
                <a:hlinkClick r:id="rId2"/>
              </a:rPr>
              <a:t>wiki.openstreetmap.org/wiki/</a:t>
            </a:r>
            <a:r>
              <a:rPr lang="hu-HU" dirty="0" err="1">
                <a:hlinkClick r:id="rId2"/>
              </a:rPr>
              <a:t>Node</a:t>
            </a:r>
            <a:r>
              <a:rPr lang="hu-HU" dirty="0">
                <a:hlinkClick r:id="rId2"/>
              </a:rPr>
              <a:t> </a:t>
            </a:r>
            <a:endParaRPr lang="hu-HU" dirty="0"/>
          </a:p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az </a:t>
            </a:r>
            <a:r>
              <a:rPr lang="hu-HU" dirty="0">
                <a:hlinkClick r:id="rId3"/>
              </a:rPr>
              <a:t>www.openstreetmap.org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válasszuk az objektumok lekérdezése eszközt</a:t>
            </a:r>
          </a:p>
          <a:p>
            <a:pPr lvl="1"/>
            <a:r>
              <a:rPr lang="hu-HU" dirty="0"/>
              <a:t>kattintsunk egy pontszerű objektumra (vagy a közelébe)</a:t>
            </a:r>
          </a:p>
          <a:p>
            <a:pPr lvl="1"/>
            <a:r>
              <a:rPr lang="hu-HU" dirty="0"/>
              <a:t>a bal oldali felsorolásból válasszuk ki a kívánt elemet</a:t>
            </a:r>
          </a:p>
          <a:p>
            <a:pPr lvl="1"/>
            <a:r>
              <a:rPr lang="hu-HU" dirty="0"/>
              <a:t>alul: XML letöltése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CD5E7D-A2D2-EC15-9370-F4546DC0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9" name="Kép 8" descr="A képen szöveg, képernyőkép, szoftver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44E15B4-C642-7686-170E-5FA6BB871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0523" y="174172"/>
            <a:ext cx="6760041" cy="3323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73EF7E0-941A-9C2D-0009-E64379CF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523" y="3671597"/>
            <a:ext cx="6760041" cy="25053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24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828782-4160-6843-A002-7AE3EE1A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Way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AA7C24-E64A-8300-4CDC-B5D761B9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16945" cy="4754563"/>
          </a:xfrm>
        </p:spPr>
        <p:txBody>
          <a:bodyPr/>
          <a:lstStyle/>
          <a:p>
            <a:r>
              <a:rPr lang="hu-HU" dirty="0"/>
              <a:t>leírás: </a:t>
            </a:r>
            <a:r>
              <a:rPr lang="hu-HU" dirty="0">
                <a:hlinkClick r:id="rId2"/>
              </a:rPr>
              <a:t>wiki.openstreetmap.org/wiki/Way</a:t>
            </a:r>
            <a:endParaRPr lang="hu-HU" dirty="0"/>
          </a:p>
          <a:p>
            <a:r>
              <a:rPr lang="hu-HU" dirty="0" err="1"/>
              <a:t>node</a:t>
            </a:r>
            <a:r>
              <a:rPr lang="hu-HU" dirty="0"/>
              <a:t>-ok sorozata (iránya van)</a:t>
            </a:r>
          </a:p>
          <a:p>
            <a:r>
              <a:rPr lang="hu-HU" dirty="0"/>
              <a:t>kétféle </a:t>
            </a:r>
            <a:r>
              <a:rPr lang="hu-HU" dirty="0" err="1"/>
              <a:t>way</a:t>
            </a:r>
            <a:r>
              <a:rPr lang="hu-HU" dirty="0"/>
              <a:t> létezik: nyílt és zárt</a:t>
            </a:r>
          </a:p>
          <a:p>
            <a:r>
              <a:rPr lang="hu-HU" dirty="0" err="1"/>
              <a:t>open</a:t>
            </a:r>
            <a:r>
              <a:rPr lang="hu-HU" dirty="0"/>
              <a:t> </a:t>
            </a:r>
            <a:r>
              <a:rPr lang="hu-HU" dirty="0" err="1"/>
              <a:t>way</a:t>
            </a:r>
            <a:endParaRPr lang="hu-HU" dirty="0"/>
          </a:p>
          <a:p>
            <a:pPr lvl="1"/>
            <a:r>
              <a:rPr lang="hu-HU" dirty="0"/>
              <a:t>nyílt vonallánc</a:t>
            </a:r>
          </a:p>
          <a:p>
            <a:pPr lvl="1"/>
            <a:r>
              <a:rPr lang="hu-HU" dirty="0"/>
              <a:t>az első és az utolsó </a:t>
            </a:r>
            <a:r>
              <a:rPr lang="hu-HU" dirty="0" err="1"/>
              <a:t>node</a:t>
            </a:r>
            <a:r>
              <a:rPr lang="hu-HU" dirty="0"/>
              <a:t> eltér</a:t>
            </a:r>
          </a:p>
          <a:p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way</a:t>
            </a:r>
            <a:endParaRPr lang="hu-HU" dirty="0"/>
          </a:p>
          <a:p>
            <a:pPr lvl="1"/>
            <a:r>
              <a:rPr lang="hu-HU" dirty="0"/>
              <a:t>zárt vonallánc vagy poligon</a:t>
            </a:r>
          </a:p>
          <a:p>
            <a:pPr lvl="1"/>
            <a:r>
              <a:rPr lang="hu-HU" dirty="0"/>
              <a:t>az első és az utolsó </a:t>
            </a:r>
            <a:r>
              <a:rPr lang="hu-HU" dirty="0" err="1"/>
              <a:t>node</a:t>
            </a:r>
            <a:r>
              <a:rPr lang="hu-HU" dirty="0"/>
              <a:t> megegyezik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E9F496-3CAF-DCDE-C8CC-30368A5C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148" name="Picture 4" descr="How I put the World(map) in a Graph | by Mihai Raulea | Neo4j Developer  Blog | Medium">
            <a:extLst>
              <a:ext uri="{FF2B5EF4-FFF2-40B4-BE49-F238E27FC236}">
                <a16:creationId xmlns:a16="http://schemas.microsoft.com/office/drawing/2014/main" id="{04F5016D-6302-5C10-7DE3-4F9A48F7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145" y="1517072"/>
            <a:ext cx="5894402" cy="3657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66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59F062-7CB5-1175-2CCC-58D7C669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Way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2C351D-128D-5C4B-6EAD-91540255B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mitől függ, hogy a </a:t>
            </a:r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 vonallánc (         ) vagy poligon (         ) lesz?</a:t>
            </a:r>
          </a:p>
          <a:p>
            <a:pPr lvl="1"/>
            <a:r>
              <a:rPr lang="hu-HU" dirty="0"/>
              <a:t>a legtöbb típus meghatározza a megjelenítési módot (pl. az erdő poligon lesz)</a:t>
            </a:r>
          </a:p>
          <a:p>
            <a:pPr lvl="1"/>
            <a:r>
              <a:rPr lang="hu-HU" dirty="0"/>
              <a:t>néhány típus lehet vonallánc vagy poligon is</a:t>
            </a:r>
          </a:p>
          <a:p>
            <a:pPr lvl="1"/>
            <a:r>
              <a:rPr lang="hu-HU" dirty="0"/>
              <a:t>ilyenkor az </a:t>
            </a:r>
            <a:r>
              <a:rPr lang="hu-HU" dirty="0" err="1"/>
              <a:t>area</a:t>
            </a:r>
            <a:r>
              <a:rPr lang="hu-HU" dirty="0"/>
              <a:t>=</a:t>
            </a:r>
            <a:r>
              <a:rPr lang="hu-HU" dirty="0" err="1"/>
              <a:t>yes</a:t>
            </a:r>
            <a:r>
              <a:rPr lang="hu-HU" dirty="0"/>
              <a:t> taggel jelezzük, hogy poligon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26F5EB-3AD1-21E0-2DD7-50F5902F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026" name="Picture 2" descr="area">
            <a:extLst>
              <a:ext uri="{FF2B5EF4-FFF2-40B4-BE49-F238E27FC236}">
                <a16:creationId xmlns:a16="http://schemas.microsoft.com/office/drawing/2014/main" id="{850E5471-10DC-C556-2A06-E46FA212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8985" y="1355148"/>
            <a:ext cx="497032" cy="4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sed way">
            <a:extLst>
              <a:ext uri="{FF2B5EF4-FFF2-40B4-BE49-F238E27FC236}">
                <a16:creationId xmlns:a16="http://schemas.microsoft.com/office/drawing/2014/main" id="{AB7EA882-F7ED-7CE0-A26C-FC130E69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434" y="1366116"/>
            <a:ext cx="497032" cy="4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unction=yes on roundabout way prevents rendering · Issue #3753 ·  openstreetmap-carto/openstreetmap-carto">
            <a:extLst>
              <a:ext uri="{FF2B5EF4-FFF2-40B4-BE49-F238E27FC236}">
                <a16:creationId xmlns:a16="http://schemas.microsoft.com/office/drawing/2014/main" id="{A7560DAA-31E3-864F-A812-DEEC15840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342" y="3403714"/>
            <a:ext cx="3561400" cy="2738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diagram, kör, képernyőkép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4963057-E01E-DC2E-C186-49356160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60" y="3403713"/>
            <a:ext cx="3592325" cy="2738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729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3CC6DD-355C-D93C-DE46-613980A1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Way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EDBC72-9D78-354E-5001-273EDCDCF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85818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válasszunk ki egy vonalas elemet</a:t>
            </a:r>
          </a:p>
          <a:p>
            <a:pPr lvl="1"/>
            <a:r>
              <a:rPr lang="hu-HU" dirty="0"/>
              <a:t>nézzük meg, minek a része (</a:t>
            </a:r>
            <a:r>
              <a:rPr lang="hu-HU" dirty="0" err="1"/>
              <a:t>relationök</a:t>
            </a:r>
            <a:r>
              <a:rPr lang="hu-HU" dirty="0"/>
              <a:t>), és milyen </a:t>
            </a:r>
            <a:r>
              <a:rPr lang="hu-HU" dirty="0" err="1"/>
              <a:t>node</a:t>
            </a:r>
            <a:r>
              <a:rPr lang="hu-HU" dirty="0"/>
              <a:t>-okból áll</a:t>
            </a:r>
          </a:p>
          <a:p>
            <a:pPr lvl="1"/>
            <a:r>
              <a:rPr lang="hu-HU" dirty="0"/>
              <a:t>nézzük meg a szerkezetét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0C3EB6-5484-CB89-ADA9-7C3E2B44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térkép, képernyőkép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3D393D9-AAA7-EAED-547A-0AC1D9B0A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9296" y="3359150"/>
            <a:ext cx="6052631" cy="3382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5CE0848-3DC4-8DDF-23AC-D67536ED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389" y="174173"/>
            <a:ext cx="4338448" cy="6567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234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AB37C4-0602-68C8-30C5-903395EF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Relation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07E2CA-3633-98D4-0746-7E2E24D42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leírás: </a:t>
            </a:r>
            <a:r>
              <a:rPr lang="hu-HU" dirty="0">
                <a:hlinkClick r:id="rId2"/>
              </a:rPr>
              <a:t>wiki.openstreetmap.org/wiki/Relation</a:t>
            </a:r>
            <a:endParaRPr lang="hu-HU" dirty="0"/>
          </a:p>
          <a:p>
            <a:r>
              <a:rPr lang="hu-HU" dirty="0"/>
              <a:t>elemek (</a:t>
            </a:r>
            <a:r>
              <a:rPr lang="hu-HU" dirty="0" err="1"/>
              <a:t>members</a:t>
            </a:r>
            <a:r>
              <a:rPr lang="hu-HU" dirty="0"/>
              <a:t>) csoportja</a:t>
            </a:r>
          </a:p>
          <a:p>
            <a:pPr lvl="1"/>
            <a:r>
              <a:rPr lang="hu-HU" dirty="0"/>
              <a:t>elem lehet </a:t>
            </a:r>
            <a:r>
              <a:rPr lang="hu-HU" dirty="0" err="1"/>
              <a:t>node</a:t>
            </a:r>
            <a:r>
              <a:rPr lang="hu-HU" dirty="0"/>
              <a:t>, </a:t>
            </a:r>
            <a:r>
              <a:rPr lang="hu-HU" dirty="0" err="1"/>
              <a:t>way</a:t>
            </a:r>
            <a:r>
              <a:rPr lang="hu-HU" dirty="0"/>
              <a:t> vagy akár másik </a:t>
            </a:r>
            <a:r>
              <a:rPr lang="hu-HU" dirty="0" err="1"/>
              <a:t>relation</a:t>
            </a:r>
            <a:r>
              <a:rPr lang="hu-HU" dirty="0"/>
              <a:t> is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57F37F-CFF3-72F0-845E-5E5CA832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5122" name="Picture 2" descr="OpenStreetMap Data Model | Itinero - Documentation">
            <a:extLst>
              <a:ext uri="{FF2B5EF4-FFF2-40B4-BE49-F238E27FC236}">
                <a16:creationId xmlns:a16="http://schemas.microsoft.com/office/drawing/2014/main" id="{A066FA7A-DCF4-07E4-2E94-A06C8E67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8206" y="1422400"/>
            <a:ext cx="3876675" cy="31146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3C22A85-FDA4-E9FC-2942-09601373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888" y="3493889"/>
            <a:ext cx="811411" cy="8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5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4895E4-D6CC-8DDF-AE86-5D23644C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Relation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A2A1E0-1D71-22C2-902F-DFF593914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26303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keressünk egy </a:t>
            </a:r>
            <a:r>
              <a:rPr lang="hu-HU" dirty="0" err="1"/>
              <a:t>relationt</a:t>
            </a:r>
            <a:r>
              <a:rPr lang="hu-HU" dirty="0"/>
              <a:t> (pl. az </a:t>
            </a:r>
            <a:r>
              <a:rPr lang="hu-HU" dirty="0" err="1"/>
              <a:t>AuroVelo</a:t>
            </a:r>
            <a:r>
              <a:rPr lang="hu-HU" dirty="0"/>
              <a:t> 6 kerékpárutat)</a:t>
            </a:r>
          </a:p>
          <a:p>
            <a:pPr lvl="1"/>
            <a:r>
              <a:rPr lang="hu-HU" dirty="0"/>
              <a:t>nézzünk bele a szerkezetébe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336C08-1298-0A80-CF3F-D43822C4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képernyőkép, menü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3617C69-D028-4C77-D1CA-A87A58218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39" y="174172"/>
            <a:ext cx="4001860" cy="6002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térkép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17BE4F4-4567-70AF-1B89-5CD7D307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56" y="3019367"/>
            <a:ext cx="6838643" cy="31575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8658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9B25F9-E88D-1CE4-4BA8-B60BC436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D07FD1-C535-952C-EA6A-6732B7C1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00699" cy="4754563"/>
          </a:xfrm>
        </p:spPr>
        <p:txBody>
          <a:bodyPr/>
          <a:lstStyle/>
          <a:p>
            <a:r>
              <a:rPr lang="hu-HU" dirty="0"/>
              <a:t>keress egy olyan </a:t>
            </a:r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 típusú objektumot, amelynek az XML-</a:t>
            </a:r>
            <a:r>
              <a:rPr lang="hu-HU" dirty="0" err="1"/>
              <a:t>jében</a:t>
            </a:r>
            <a:r>
              <a:rPr lang="hu-HU" dirty="0"/>
              <a:t> megtalálható az </a:t>
            </a:r>
            <a:r>
              <a:rPr lang="hu-HU" dirty="0" err="1"/>
              <a:t>area</a:t>
            </a:r>
            <a:r>
              <a:rPr lang="hu-HU" dirty="0"/>
              <a:t>=</a:t>
            </a:r>
            <a:r>
              <a:rPr lang="hu-HU" dirty="0" err="1"/>
              <a:t>yes</a:t>
            </a:r>
            <a:endParaRPr lang="hu-HU" dirty="0"/>
          </a:p>
          <a:p>
            <a:pPr lvl="1"/>
            <a:r>
              <a:rPr lang="hu-HU" dirty="0"/>
              <a:t>tipp: tipikusan ilyenek a sötétszürkével jelölt sétálóutcák</a:t>
            </a:r>
          </a:p>
          <a:p>
            <a:r>
              <a:rPr lang="hu-HU" dirty="0"/>
              <a:t>keress olyan </a:t>
            </a:r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wayt</a:t>
            </a:r>
            <a:r>
              <a:rPr lang="hu-HU" dirty="0"/>
              <a:t> is, ami a típusa miatt jelenik meg poligonként (hiányzik az </a:t>
            </a:r>
            <a:r>
              <a:rPr lang="hu-HU" dirty="0" err="1"/>
              <a:t>area</a:t>
            </a:r>
            <a:r>
              <a:rPr lang="hu-HU" dirty="0"/>
              <a:t> tag)</a:t>
            </a:r>
          </a:p>
          <a:p>
            <a:pPr lvl="1"/>
            <a:r>
              <a:rPr lang="hu-HU" dirty="0"/>
              <a:t>tipp: tipikusan ilyenek az épületek</a:t>
            </a:r>
          </a:p>
          <a:p>
            <a:r>
              <a:rPr lang="hu-HU" dirty="0"/>
              <a:t>válaszd ki a Duna közepén húzódó valamelyik közigazgatásihatár-szakaszt</a:t>
            </a:r>
          </a:p>
          <a:p>
            <a:pPr lvl="1"/>
            <a:r>
              <a:rPr lang="hu-HU" dirty="0"/>
              <a:t>és listázd ki, mely </a:t>
            </a:r>
            <a:r>
              <a:rPr lang="hu-HU" dirty="0" err="1"/>
              <a:t>relationöknek</a:t>
            </a:r>
            <a:r>
              <a:rPr lang="hu-HU" dirty="0"/>
              <a:t> az eleme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41C1D0-A8F1-B87A-898B-2A64135D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térkép, képernyőkép, Tervraj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5DFF610-B99E-1188-C13C-C02DAAA9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99" y="182906"/>
            <a:ext cx="5602288" cy="3070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FE0A612-4AB5-970F-C8E3-6DF52D908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899" y="3429000"/>
            <a:ext cx="5602287" cy="2705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187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672646-4649-5A50-91AD-BAC9E6BE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E61DD16-34F1-4445-F191-B052243D8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FD2D1E-489A-2C26-FC85-E7943560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3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613EAE-A8E8-74E3-1BF1-4F205082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Tartalom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7466D9-4537-D13E-69C1-ED0F2C23A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136900" cy="4754563"/>
          </a:xfrm>
        </p:spPr>
        <p:txBody>
          <a:bodyPr/>
          <a:lstStyle/>
          <a:p>
            <a:r>
              <a:rPr lang="hu-HU" dirty="0" err="1"/>
              <a:t>OpenStreetMap</a:t>
            </a:r>
            <a:endParaRPr lang="hu-HU" dirty="0"/>
          </a:p>
          <a:p>
            <a:pPr lvl="1"/>
            <a:r>
              <a:rPr lang="hu-HU" dirty="0"/>
              <a:t>alternatív térképek</a:t>
            </a:r>
          </a:p>
          <a:p>
            <a:pPr lvl="1"/>
            <a:r>
              <a:rPr lang="hu-HU" dirty="0"/>
              <a:t>adatszerkezet</a:t>
            </a:r>
          </a:p>
          <a:p>
            <a:pPr lvl="1"/>
            <a:r>
              <a:rPr lang="hu-HU" dirty="0"/>
              <a:t>főbb típusok</a:t>
            </a:r>
          </a:p>
          <a:p>
            <a:r>
              <a:rPr lang="hu-HU" dirty="0"/>
              <a:t>hozzáférés az adatokhoz</a:t>
            </a:r>
          </a:p>
          <a:p>
            <a:pPr lvl="1"/>
            <a:r>
              <a:rPr lang="hu-HU" dirty="0" err="1"/>
              <a:t>Geofabrik</a:t>
            </a:r>
            <a:endParaRPr lang="hu-HU" dirty="0"/>
          </a:p>
          <a:p>
            <a:pPr lvl="1"/>
            <a:r>
              <a:rPr lang="hu-HU" dirty="0" err="1"/>
              <a:t>Overpass</a:t>
            </a:r>
            <a:r>
              <a:rPr lang="hu-HU" dirty="0"/>
              <a:t> </a:t>
            </a:r>
            <a:r>
              <a:rPr lang="hu-HU" dirty="0" err="1"/>
              <a:t>Turbo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239D6D-D391-880F-536B-61ED800E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8" name="Kép 7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632FA4D-7109-9DCD-FFB1-F616E8A1B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100" y="1422400"/>
            <a:ext cx="8089899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5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6E402B32-28BD-2A16-E04A-0803042F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Tagek célja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90A87DE-9EC9-2D38-C6C0-0979A3E0A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9061431" cy="4754563"/>
          </a:xfrm>
        </p:spPr>
        <p:txBody>
          <a:bodyPr/>
          <a:lstStyle/>
          <a:p>
            <a:r>
              <a:rPr lang="hu-HU" dirty="0"/>
              <a:t>tagekkel megadható:</a:t>
            </a:r>
          </a:p>
          <a:p>
            <a:pPr lvl="1"/>
            <a:r>
              <a:rPr lang="hu-HU" dirty="0"/>
              <a:t>objektum típusa (pl. kerékpárút, épület, erdőterület) – több is lehet!</a:t>
            </a:r>
          </a:p>
          <a:p>
            <a:pPr lvl="1"/>
            <a:r>
              <a:rPr lang="hu-HU" dirty="0"/>
              <a:t>egyéb jellemzők (pl. név, cím, látogathatóság, weboldal)</a:t>
            </a:r>
          </a:p>
          <a:p>
            <a:r>
              <a:rPr lang="hu-HU" dirty="0"/>
              <a:t>főbb típusok</a:t>
            </a:r>
          </a:p>
          <a:p>
            <a:pPr lvl="1"/>
            <a:r>
              <a:rPr lang="hu-HU" dirty="0"/>
              <a:t>teljes lista: </a:t>
            </a:r>
            <a:r>
              <a:rPr lang="hu-HU" dirty="0">
                <a:hlinkClick r:id="rId2"/>
              </a:rPr>
              <a:t>wiki.openstreetmap.org/wiki/</a:t>
            </a:r>
            <a:r>
              <a:rPr lang="hu-HU" dirty="0" err="1">
                <a:hlinkClick r:id="rId2"/>
              </a:rPr>
              <a:t>Map_features</a:t>
            </a:r>
            <a:endParaRPr lang="hu-HU" dirty="0"/>
          </a:p>
          <a:p>
            <a:pPr lvl="1"/>
            <a:r>
              <a:rPr lang="hu-HU" dirty="0"/>
              <a:t>mindegyik típusról találunk egy rövid leírást, illetve egy önálló wiki-oldalt is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BE1B05-C69D-5F8C-D2CE-C706B36A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  <p:pic>
        <p:nvPicPr>
          <p:cNvPr id="8" name="Kép 7" descr="A képen szöveg, képernyőkép, dokumentu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406B3E2-E539-8F9A-490B-9E3E6AEA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631" y="141684"/>
            <a:ext cx="2164778" cy="5967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öveg, képernyőkép, Weblap, Webhe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A06DFB-D1A3-8C46-E824-C992BBB64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3584" y="3975894"/>
            <a:ext cx="6825478" cy="2132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853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A0E0AE-6CCA-D1FD-09BF-60173735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D50866-2A0B-4338-4DB6-16117029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4991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keressük meg a </a:t>
            </a:r>
            <a:r>
              <a:rPr lang="hu-HU" dirty="0">
                <a:hlinkClick r:id="rId2"/>
              </a:rPr>
              <a:t>wiki.openstreetmap.org/wiki/</a:t>
            </a:r>
            <a:r>
              <a:rPr lang="hu-HU" dirty="0" err="1">
                <a:hlinkClick r:id="rId2"/>
              </a:rPr>
              <a:t>Map_features</a:t>
            </a:r>
            <a:r>
              <a:rPr lang="hu-HU" dirty="0"/>
              <a:t> oldalon a </a:t>
            </a:r>
            <a:r>
              <a:rPr lang="hu-HU" dirty="0" err="1"/>
              <a:t>via</a:t>
            </a:r>
            <a:r>
              <a:rPr lang="hu-HU" dirty="0"/>
              <a:t> </a:t>
            </a:r>
            <a:r>
              <a:rPr lang="hu-HU" dirty="0" err="1"/>
              <a:t>ferrata</a:t>
            </a:r>
            <a:r>
              <a:rPr lang="hu-HU" dirty="0"/>
              <a:t> (vasalt út) kategóriáját</a:t>
            </a:r>
          </a:p>
          <a:p>
            <a:pPr lvl="1"/>
            <a:r>
              <a:rPr lang="hu-HU" dirty="0"/>
              <a:t>lehet-e poligonos </a:t>
            </a:r>
            <a:r>
              <a:rPr lang="hu-HU" dirty="0" err="1"/>
              <a:t>megjelenítésű</a:t>
            </a:r>
            <a:r>
              <a:rPr lang="hu-HU" dirty="0"/>
              <a:t>?</a:t>
            </a:r>
          </a:p>
          <a:p>
            <a:pPr lvl="1"/>
            <a:r>
              <a:rPr lang="hu-HU" dirty="0"/>
              <a:t>nézzük meg a wiki-oldalát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7A4591-AB5D-9068-F240-6E281F65B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8" name="Kép 7" descr="A képen szöveg, képernyőkép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125D73A-BC8A-9601-0814-6E604669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1422401"/>
            <a:ext cx="5697537" cy="4688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798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FAD301-A79F-9369-76AF-DAFC29F9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EFC265-BFDB-F3E8-D5BB-1EFC2C48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229100" cy="4754563"/>
          </a:xfrm>
        </p:spPr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emergency</a:t>
            </a:r>
            <a:r>
              <a:rPr lang="hu-HU" dirty="0"/>
              <a:t> tag mely értéke jelzi a tűzivíztározót (tűzoltáshoz használt víztározó medencét)?</a:t>
            </a:r>
          </a:p>
          <a:p>
            <a:r>
              <a:rPr lang="hu-HU" dirty="0"/>
              <a:t>milyen geometriákként lehet térképezni?</a:t>
            </a:r>
          </a:p>
          <a:p>
            <a:r>
              <a:rPr lang="hu-HU" dirty="0"/>
              <a:t>milyen egyéb típusokba eshet még?</a:t>
            </a:r>
          </a:p>
          <a:p>
            <a:r>
              <a:rPr lang="hu-HU" dirty="0"/>
              <a:t>mely taggel lehet rögzíteni az űrtartalmát leíró adatot?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499033-B734-6677-E481-3B23AF84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8194" name="Picture 2" descr="Building a Fire Pond, Step-by-Step">
            <a:extLst>
              <a:ext uri="{FF2B5EF4-FFF2-40B4-BE49-F238E27FC236}">
                <a16:creationId xmlns:a16="http://schemas.microsoft.com/office/drawing/2014/main" id="{C979AD19-ED91-43DE-C91D-A1F33709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1422400"/>
            <a:ext cx="6953250" cy="4635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2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5CEF84-F71E-E88A-2416-869FF23F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 megoldása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A0D9CC-CC0A-BA23-23BA-49C240D2D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emergency</a:t>
            </a:r>
            <a:r>
              <a:rPr lang="hu-HU" dirty="0"/>
              <a:t> tag mely értéke jelzi a tűzivíztározót</a:t>
            </a:r>
            <a:br>
              <a:rPr lang="hu-HU" dirty="0"/>
            </a:br>
            <a:r>
              <a:rPr lang="hu-HU" dirty="0"/>
              <a:t>(tűzoltáshoz használt víztározó medencét)?</a:t>
            </a:r>
          </a:p>
          <a:p>
            <a:pPr lvl="1"/>
            <a:r>
              <a:rPr lang="hu-HU" dirty="0" err="1"/>
              <a:t>water_tank</a:t>
            </a:r>
            <a:endParaRPr lang="hu-HU" dirty="0"/>
          </a:p>
          <a:p>
            <a:r>
              <a:rPr lang="hu-HU" dirty="0"/>
              <a:t>milyen geometriákként lehet térképezni?</a:t>
            </a:r>
          </a:p>
          <a:p>
            <a:endParaRPr lang="hu-HU" dirty="0"/>
          </a:p>
          <a:p>
            <a:r>
              <a:rPr lang="hu-HU" dirty="0"/>
              <a:t>milyen egyéb típusokba eshet még?</a:t>
            </a:r>
          </a:p>
          <a:p>
            <a:pPr lvl="1"/>
            <a:r>
              <a:rPr lang="hu-HU" dirty="0" err="1"/>
              <a:t>man_made</a:t>
            </a:r>
            <a:r>
              <a:rPr lang="hu-HU" dirty="0"/>
              <a:t>=</a:t>
            </a:r>
            <a:r>
              <a:rPr lang="hu-HU" dirty="0" err="1"/>
              <a:t>reservoir_covered</a:t>
            </a:r>
            <a:r>
              <a:rPr lang="hu-HU" dirty="0"/>
              <a:t>, </a:t>
            </a:r>
            <a:r>
              <a:rPr lang="hu-HU" dirty="0" err="1"/>
              <a:t>man_made</a:t>
            </a:r>
            <a:r>
              <a:rPr lang="hu-HU" dirty="0"/>
              <a:t>=</a:t>
            </a:r>
            <a:r>
              <a:rPr lang="hu-HU" dirty="0" err="1"/>
              <a:t>storage_tank</a:t>
            </a:r>
            <a:endParaRPr lang="hu-HU" dirty="0"/>
          </a:p>
          <a:p>
            <a:pPr lvl="1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water</a:t>
            </a:r>
            <a:endParaRPr lang="hu-HU" dirty="0"/>
          </a:p>
          <a:p>
            <a:pPr lvl="1"/>
            <a:r>
              <a:rPr lang="hu-HU" dirty="0" err="1"/>
              <a:t>water</a:t>
            </a:r>
            <a:r>
              <a:rPr lang="hu-HU" dirty="0"/>
              <a:t>=</a:t>
            </a:r>
            <a:r>
              <a:rPr lang="hu-HU" dirty="0" err="1"/>
              <a:t>reservoir</a:t>
            </a:r>
            <a:r>
              <a:rPr lang="hu-HU" dirty="0"/>
              <a:t>, </a:t>
            </a:r>
            <a:r>
              <a:rPr lang="hu-HU" dirty="0" err="1"/>
              <a:t>water</a:t>
            </a:r>
            <a:r>
              <a:rPr lang="hu-HU" dirty="0"/>
              <a:t>=</a:t>
            </a:r>
            <a:r>
              <a:rPr lang="hu-HU" dirty="0" err="1"/>
              <a:t>basin</a:t>
            </a:r>
            <a:r>
              <a:rPr lang="hu-HU" dirty="0"/>
              <a:t>, </a:t>
            </a:r>
            <a:r>
              <a:rPr lang="hu-HU" dirty="0" err="1"/>
              <a:t>water</a:t>
            </a:r>
            <a:r>
              <a:rPr lang="hu-HU" dirty="0"/>
              <a:t>=pond</a:t>
            </a:r>
          </a:p>
          <a:p>
            <a:r>
              <a:rPr lang="hu-HU" dirty="0"/>
              <a:t>mely taggel lehet rögzíteni az űrtartalmát leíró adatot?</a:t>
            </a:r>
          </a:p>
          <a:p>
            <a:pPr lvl="1"/>
            <a:r>
              <a:rPr lang="en-US" dirty="0"/>
              <a:t>capacity</a:t>
            </a:r>
            <a:r>
              <a:rPr lang="hu-HU" dirty="0"/>
              <a:t>/</a:t>
            </a:r>
            <a:r>
              <a:rPr lang="en-US" dirty="0" err="1"/>
              <a:t>water_volume</a:t>
            </a:r>
            <a:r>
              <a:rPr lang="hu-HU" dirty="0"/>
              <a:t>/</a:t>
            </a:r>
            <a:r>
              <a:rPr lang="en-US" dirty="0" err="1"/>
              <a:t>water_tank:volume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5069FA-BC62-FE0B-E225-69A72B80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2050D9C-0E58-2EB9-CA7C-4B602A89A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3028950"/>
            <a:ext cx="704850" cy="400050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DBA4F0A2-8B3B-FA5E-9425-A71E4B1F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0749"/>
            <a:ext cx="4686299" cy="3514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43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93BC6F-FF8A-DB36-99C4-18D82234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CD205C-B992-6A4E-E754-1F91C44B7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 err="1"/>
              <a:t>aeroway</a:t>
            </a:r>
            <a:r>
              <a:rPr lang="hu-HU" dirty="0"/>
              <a:t>=</a:t>
            </a:r>
            <a:r>
              <a:rPr lang="hu-HU" dirty="0" err="1"/>
              <a:t>aerodrome</a:t>
            </a:r>
            <a:r>
              <a:rPr lang="hu-HU" dirty="0"/>
              <a:t> – repülőtér</a:t>
            </a:r>
          </a:p>
          <a:p>
            <a:endParaRPr lang="hu-HU" dirty="0"/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cafe</a:t>
            </a:r>
            <a:r>
              <a:rPr lang="hu-HU" dirty="0"/>
              <a:t> – kávézó</a:t>
            </a:r>
          </a:p>
          <a:p>
            <a:r>
              <a:rPr lang="hu-HU" dirty="0" err="1"/>
              <a:t>amenity</a:t>
            </a:r>
            <a:r>
              <a:rPr lang="hu-HU" dirty="0"/>
              <a:t>=restaurant – étterem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kindergarten</a:t>
            </a:r>
            <a:r>
              <a:rPr lang="hu-HU" dirty="0"/>
              <a:t> – óvoda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school</a:t>
            </a:r>
            <a:r>
              <a:rPr lang="hu-HU" dirty="0"/>
              <a:t> – (közép)iskola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university</a:t>
            </a:r>
            <a:r>
              <a:rPr lang="hu-HU" dirty="0"/>
              <a:t> – egyetem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bus_station</a:t>
            </a:r>
            <a:r>
              <a:rPr lang="hu-HU" dirty="0"/>
              <a:t> – buszpályaudvar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fuel</a:t>
            </a:r>
            <a:r>
              <a:rPr lang="hu-HU" dirty="0"/>
              <a:t> – benzinkút</a:t>
            </a:r>
          </a:p>
          <a:p>
            <a:r>
              <a:rPr lang="hu-HU" dirty="0" err="1"/>
              <a:t>amenity</a:t>
            </a:r>
            <a:r>
              <a:rPr lang="hu-HU" dirty="0"/>
              <a:t>=parking – parkoló</a:t>
            </a:r>
          </a:p>
          <a:p>
            <a:endParaRPr lang="hu-HU" dirty="0"/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hospital</a:t>
            </a:r>
            <a:r>
              <a:rPr lang="hu-HU" dirty="0"/>
              <a:t> – kórház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cinema</a:t>
            </a:r>
            <a:r>
              <a:rPr lang="hu-HU" dirty="0"/>
              <a:t> – mozi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drinking_water</a:t>
            </a:r>
            <a:r>
              <a:rPr lang="hu-HU" dirty="0"/>
              <a:t> – közkút</a:t>
            </a:r>
          </a:p>
          <a:p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place_of_worship</a:t>
            </a:r>
            <a:r>
              <a:rPr lang="hu-HU" dirty="0"/>
              <a:t> – templom/mecset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barrier</a:t>
            </a:r>
            <a:r>
              <a:rPr lang="hu-HU" dirty="0"/>
              <a:t>=</a:t>
            </a:r>
            <a:r>
              <a:rPr lang="hu-HU" dirty="0" err="1"/>
              <a:t>fence</a:t>
            </a:r>
            <a:r>
              <a:rPr lang="hu-HU" dirty="0"/>
              <a:t> – kerítés</a:t>
            </a:r>
          </a:p>
          <a:p>
            <a:r>
              <a:rPr lang="hu-HU" dirty="0" err="1"/>
              <a:t>barrier</a:t>
            </a:r>
            <a:r>
              <a:rPr lang="hu-HU" dirty="0"/>
              <a:t>=</a:t>
            </a:r>
            <a:r>
              <a:rPr lang="hu-HU" dirty="0" err="1"/>
              <a:t>list_gate</a:t>
            </a:r>
            <a:r>
              <a:rPr lang="hu-HU" dirty="0"/>
              <a:t> – sorompó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boundary</a:t>
            </a:r>
            <a:r>
              <a:rPr lang="hu-HU" dirty="0"/>
              <a:t>=</a:t>
            </a:r>
            <a:r>
              <a:rPr lang="hu-HU" dirty="0" err="1"/>
              <a:t>administrative</a:t>
            </a:r>
            <a:r>
              <a:rPr lang="hu-HU" dirty="0"/>
              <a:t> – közigazgatási egység (pl. megye)</a:t>
            </a:r>
          </a:p>
          <a:p>
            <a:r>
              <a:rPr lang="hu-HU" dirty="0" err="1"/>
              <a:t>boundary</a:t>
            </a:r>
            <a:r>
              <a:rPr lang="hu-HU" dirty="0"/>
              <a:t>=</a:t>
            </a:r>
            <a:r>
              <a:rPr lang="hu-HU" dirty="0" err="1"/>
              <a:t>protected_area</a:t>
            </a:r>
            <a:r>
              <a:rPr lang="hu-HU" dirty="0"/>
              <a:t> – védett terület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416C83-6B26-4299-7BC6-B1DD1909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EB1C8AA-39EF-2636-E570-DF4C2666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24829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0AA631F-1767-E9ED-84AF-26EA47C2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22" y="155575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778EF14-79FA-2ABD-8D3D-3270DB97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29274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50F57EB8-F569-2CC7-ADEC-EE498180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52134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6B4A07E5-8814-208A-A111-1C5A1241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7689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6E30DD67-2631-25C2-FF27-5A0DF482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04" y="5657976"/>
            <a:ext cx="141111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9F5C58D7-8010-88D9-72AB-3C636AA0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59" y="155575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id="{F823EADB-40C6-1104-8B41-06EEC5EF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59" y="2034724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6E3F928E-910C-70E5-6CA6-3773345E7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59" y="24829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>
            <a:extLst>
              <a:ext uri="{FF2B5EF4-FFF2-40B4-BE49-F238E27FC236}">
                <a16:creationId xmlns:a16="http://schemas.microsoft.com/office/drawing/2014/main" id="{7362A9C4-5AC3-A25C-4AF2-E339ACC1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714" y="2923724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>
            <a:extLst>
              <a:ext uri="{FF2B5EF4-FFF2-40B4-BE49-F238E27FC236}">
                <a16:creationId xmlns:a16="http://schemas.microsoft.com/office/drawing/2014/main" id="{3145A7FD-3544-BFBB-21F2-1F782617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59" y="2923724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>
            <a:extLst>
              <a:ext uri="{FF2B5EF4-FFF2-40B4-BE49-F238E27FC236}">
                <a16:creationId xmlns:a16="http://schemas.microsoft.com/office/drawing/2014/main" id="{9868778C-3EA0-D3A1-5B10-4A8C2EA7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83" y="2923724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>
            <a:extLst>
              <a:ext uri="{FF2B5EF4-FFF2-40B4-BE49-F238E27FC236}">
                <a16:creationId xmlns:a16="http://schemas.microsoft.com/office/drawing/2014/main" id="{E2AC65D2-6BFA-37E1-BA27-ACC772A2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60" y="4180351"/>
            <a:ext cx="190499" cy="1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64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CD48-E653-9A40-F0ED-66E443AE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E5C111-9558-A03C-F965-C5EF4934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E30734-E0B6-E5F3-53EE-EFF44995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/>
              <a:t>building=</a:t>
            </a:r>
            <a:r>
              <a:rPr lang="hu-HU" dirty="0" err="1"/>
              <a:t>apartments</a:t>
            </a:r>
            <a:r>
              <a:rPr lang="hu-HU" dirty="0"/>
              <a:t> – panel/toronyház</a:t>
            </a:r>
          </a:p>
          <a:p>
            <a:r>
              <a:rPr lang="hu-HU" dirty="0"/>
              <a:t>building=</a:t>
            </a:r>
            <a:r>
              <a:rPr lang="hu-HU" dirty="0" err="1"/>
              <a:t>detached</a:t>
            </a:r>
            <a:r>
              <a:rPr lang="hu-HU" dirty="0"/>
              <a:t> – kertes/családi ház</a:t>
            </a:r>
          </a:p>
          <a:p>
            <a:r>
              <a:rPr lang="hu-HU" dirty="0"/>
              <a:t>building=</a:t>
            </a:r>
            <a:r>
              <a:rPr lang="hu-HU" dirty="0" err="1"/>
              <a:t>office</a:t>
            </a:r>
            <a:r>
              <a:rPr lang="hu-HU" dirty="0"/>
              <a:t> – irodaépület</a:t>
            </a:r>
          </a:p>
          <a:p>
            <a:r>
              <a:rPr lang="hu-HU" dirty="0"/>
              <a:t>building=</a:t>
            </a:r>
            <a:r>
              <a:rPr lang="hu-HU" dirty="0" err="1"/>
              <a:t>supermarket</a:t>
            </a:r>
            <a:r>
              <a:rPr lang="hu-HU" dirty="0"/>
              <a:t> – bevásárlóközpont</a:t>
            </a:r>
          </a:p>
          <a:p>
            <a:endParaRPr lang="hu-HU" dirty="0"/>
          </a:p>
          <a:p>
            <a:r>
              <a:rPr lang="hu-HU" dirty="0" err="1"/>
              <a:t>craft</a:t>
            </a:r>
            <a:r>
              <a:rPr lang="hu-HU" dirty="0"/>
              <a:t>=* – termékelőállítás vagy szolgáltató</a:t>
            </a:r>
            <a:br>
              <a:rPr lang="hu-HU" dirty="0"/>
            </a:br>
            <a:r>
              <a:rPr lang="hu-HU" dirty="0"/>
              <a:t>(pl. sörfőzde, zongorahangoló)</a:t>
            </a:r>
          </a:p>
          <a:p>
            <a:endParaRPr lang="hu-HU" dirty="0"/>
          </a:p>
          <a:p>
            <a:r>
              <a:rPr lang="hu-HU" dirty="0" err="1"/>
              <a:t>emergency</a:t>
            </a:r>
            <a:r>
              <a:rPr lang="hu-HU" dirty="0"/>
              <a:t>=* – mentéssel/tűzoltással kapcsolatos dolgok</a:t>
            </a:r>
          </a:p>
          <a:p>
            <a:endParaRPr lang="hu-HU" dirty="0"/>
          </a:p>
          <a:p>
            <a:r>
              <a:rPr lang="hu-HU" dirty="0" err="1"/>
              <a:t>geological</a:t>
            </a:r>
            <a:r>
              <a:rPr lang="hu-HU" dirty="0"/>
              <a:t>=* – geológiai képződmények</a:t>
            </a:r>
          </a:p>
          <a:p>
            <a:endParaRPr lang="hu-HU" dirty="0"/>
          </a:p>
          <a:p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motorway</a:t>
            </a:r>
            <a:r>
              <a:rPr lang="hu-HU" dirty="0"/>
              <a:t> – autópálya</a:t>
            </a:r>
          </a:p>
          <a:p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trunk</a:t>
            </a:r>
            <a:r>
              <a:rPr lang="hu-HU" dirty="0"/>
              <a:t>, =</a:t>
            </a:r>
            <a:r>
              <a:rPr lang="hu-HU" dirty="0" err="1"/>
              <a:t>primary</a:t>
            </a:r>
            <a:r>
              <a:rPr lang="hu-HU" dirty="0"/>
              <a:t>, =</a:t>
            </a:r>
            <a:r>
              <a:rPr lang="hu-HU" dirty="0" err="1"/>
              <a:t>secondary</a:t>
            </a:r>
            <a:r>
              <a:rPr lang="hu-HU" dirty="0"/>
              <a:t> – főutak</a:t>
            </a:r>
          </a:p>
          <a:p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pedestrian</a:t>
            </a:r>
            <a:r>
              <a:rPr lang="hu-HU" dirty="0"/>
              <a:t> – sétálóutca</a:t>
            </a:r>
          </a:p>
          <a:p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footway</a:t>
            </a:r>
            <a:r>
              <a:rPr lang="hu-HU" dirty="0"/>
              <a:t> – járda</a:t>
            </a:r>
          </a:p>
          <a:p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cycleway</a:t>
            </a:r>
            <a:r>
              <a:rPr lang="hu-HU" dirty="0"/>
              <a:t> – kerékpárút</a:t>
            </a:r>
          </a:p>
          <a:p>
            <a:endParaRPr lang="hu-HU" dirty="0"/>
          </a:p>
          <a:p>
            <a:r>
              <a:rPr lang="hu-HU" dirty="0" err="1"/>
              <a:t>historic</a:t>
            </a:r>
            <a:r>
              <a:rPr lang="hu-HU" dirty="0"/>
              <a:t>=* – történelmi helyszínek (pl. rom, kastély, emlékmű, kőkereszt)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E4CDEA-9974-4D16-AB35-4BF72F8B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F176149-69A2-06E7-6620-0BBF9E98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6400" y="174172"/>
            <a:ext cx="1504496" cy="200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F0AC6618-EDDC-211E-FF9E-160AAEABB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04" y="5101772"/>
            <a:ext cx="725715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3FAF38AD-E1DB-4EC8-A8FC-76DED5A4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7896" y="4032931"/>
            <a:ext cx="1143000" cy="1724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4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EB38-15AC-B066-C464-7D7302340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570FBC-EE9E-B4F5-57DF-ACEE3294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DC25F2-8ED7-3B95-617C-6CD074AE7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residential</a:t>
            </a:r>
            <a:r>
              <a:rPr lang="hu-HU" dirty="0"/>
              <a:t> – lakóövezet</a:t>
            </a:r>
          </a:p>
          <a:p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farmland</a:t>
            </a:r>
            <a:r>
              <a:rPr lang="hu-HU" dirty="0"/>
              <a:t> – mezőgazdasági terület</a:t>
            </a:r>
          </a:p>
          <a:p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forest</a:t>
            </a:r>
            <a:r>
              <a:rPr lang="hu-HU" dirty="0"/>
              <a:t> – erdő</a:t>
            </a:r>
          </a:p>
          <a:p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meadow</a:t>
            </a:r>
            <a:r>
              <a:rPr lang="hu-HU" dirty="0"/>
              <a:t> – rét</a:t>
            </a:r>
          </a:p>
          <a:p>
            <a:endParaRPr lang="hu-HU" dirty="0"/>
          </a:p>
          <a:p>
            <a:r>
              <a:rPr lang="hu-HU" dirty="0" err="1"/>
              <a:t>leisure</a:t>
            </a:r>
            <a:r>
              <a:rPr lang="hu-HU" dirty="0"/>
              <a:t>=* – szabadidős/sportolási lehetőségek (pl. strand, tűzrakóhely, játszótér, park)</a:t>
            </a:r>
          </a:p>
          <a:p>
            <a:endParaRPr lang="hu-HU" dirty="0"/>
          </a:p>
          <a:p>
            <a:r>
              <a:rPr lang="hu-HU" dirty="0" err="1"/>
              <a:t>man_made</a:t>
            </a:r>
            <a:r>
              <a:rPr lang="hu-HU" dirty="0"/>
              <a:t>=* – mesterséges elemek (pl. adótorony, víztorony, kút)</a:t>
            </a:r>
          </a:p>
          <a:p>
            <a:endParaRPr lang="hu-HU" dirty="0"/>
          </a:p>
          <a:p>
            <a:pPr marL="174625"/>
            <a:r>
              <a:rPr lang="hu-HU" dirty="0"/>
              <a:t>military=* – katonai objektumok</a:t>
            </a:r>
          </a:p>
          <a:p>
            <a:pPr marL="174625"/>
            <a:endParaRPr lang="hu-HU" dirty="0"/>
          </a:p>
          <a:p>
            <a:pPr marL="174625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tree</a:t>
            </a:r>
            <a:r>
              <a:rPr lang="hu-HU" dirty="0"/>
              <a:t> – fa</a:t>
            </a:r>
          </a:p>
          <a:p>
            <a:pPr marL="174625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spring</a:t>
            </a:r>
            <a:r>
              <a:rPr lang="hu-HU" dirty="0"/>
              <a:t> – forrás</a:t>
            </a:r>
          </a:p>
          <a:p>
            <a:pPr marL="174625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cave_entrance</a:t>
            </a:r>
            <a:r>
              <a:rPr lang="hu-HU" dirty="0"/>
              <a:t> – barlang</a:t>
            </a:r>
          </a:p>
          <a:p>
            <a:pPr marL="174625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peak</a:t>
            </a:r>
            <a:r>
              <a:rPr lang="hu-HU" dirty="0"/>
              <a:t> – hegycsúcs</a:t>
            </a:r>
            <a:br>
              <a:rPr lang="hu-HU" dirty="0"/>
            </a:br>
            <a:endParaRPr lang="hu-HU" dirty="0"/>
          </a:p>
          <a:p>
            <a:pPr marL="174625"/>
            <a:r>
              <a:rPr lang="hu-HU" dirty="0" err="1"/>
              <a:t>office</a:t>
            </a:r>
            <a:r>
              <a:rPr lang="hu-HU" dirty="0"/>
              <a:t>=* – irodák</a:t>
            </a:r>
            <a:br>
              <a:rPr lang="hu-HU" dirty="0"/>
            </a:br>
            <a:endParaRPr lang="hu-HU" dirty="0"/>
          </a:p>
          <a:p>
            <a:pPr marL="174625"/>
            <a:r>
              <a:rPr lang="hu-HU" dirty="0" err="1"/>
              <a:t>power</a:t>
            </a:r>
            <a:r>
              <a:rPr lang="hu-HU" dirty="0"/>
              <a:t> =* – energiainfrastruktúra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8C8795-1699-6A3E-1F4A-D5835311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BF8940D-95BE-97CF-648A-EC15A0533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4118429"/>
            <a:ext cx="1143000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B69F075-2836-A811-9EE4-5A9D60B3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557792"/>
            <a:ext cx="1143000" cy="676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3F383676-136B-7CD3-37E6-3849A1D1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2414248"/>
            <a:ext cx="1143000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51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6B445-21B0-27BB-EFF0-E2E8AF4B1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4464CC-CEF0-EB09-8C65-4A59F645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323AF4-7AE4-4C4D-029C-C98981812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 err="1"/>
              <a:t>place</a:t>
            </a:r>
            <a:r>
              <a:rPr lang="hu-HU" dirty="0"/>
              <a:t>=country – ország</a:t>
            </a:r>
          </a:p>
          <a:p>
            <a:r>
              <a:rPr lang="hu-HU" dirty="0" err="1"/>
              <a:t>place</a:t>
            </a:r>
            <a:r>
              <a:rPr lang="hu-HU" dirty="0"/>
              <a:t>=city, =</a:t>
            </a:r>
            <a:r>
              <a:rPr lang="hu-HU" dirty="0" err="1"/>
              <a:t>town</a:t>
            </a:r>
            <a:r>
              <a:rPr lang="hu-HU" dirty="0"/>
              <a:t>, =</a:t>
            </a:r>
            <a:r>
              <a:rPr lang="hu-HU" dirty="0" err="1"/>
              <a:t>village</a:t>
            </a:r>
            <a:r>
              <a:rPr lang="hu-HU" dirty="0"/>
              <a:t> – településtípusok</a:t>
            </a:r>
          </a:p>
          <a:p>
            <a:r>
              <a:rPr lang="hu-HU" dirty="0" err="1"/>
              <a:t>place</a:t>
            </a:r>
            <a:r>
              <a:rPr lang="hu-HU" dirty="0"/>
              <a:t>=</a:t>
            </a:r>
            <a:r>
              <a:rPr lang="hu-HU" dirty="0" err="1"/>
              <a:t>locality</a:t>
            </a:r>
            <a:r>
              <a:rPr lang="hu-HU" dirty="0"/>
              <a:t> – névvel bíró hely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public_transport</a:t>
            </a:r>
            <a:r>
              <a:rPr lang="hu-HU" dirty="0"/>
              <a:t>=* – tömegközlekedési infrastruktúra (pl. megállóhely)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railway</a:t>
            </a:r>
            <a:r>
              <a:rPr lang="hu-HU" dirty="0"/>
              <a:t>=* – vasúti infrastruktúra (pl. sikló, villamos, földalatti)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route</a:t>
            </a:r>
            <a:r>
              <a:rPr lang="hu-HU" dirty="0"/>
              <a:t> =* – útvonalak (pl. jelzett túraút, buszvonal)</a:t>
            </a:r>
          </a:p>
          <a:p>
            <a:pPr marL="449263"/>
            <a:r>
              <a:rPr lang="hu-HU" dirty="0"/>
              <a:t>shop=</a:t>
            </a:r>
            <a:r>
              <a:rPr lang="hu-HU" dirty="0" err="1"/>
              <a:t>bakery</a:t>
            </a:r>
            <a:r>
              <a:rPr lang="hu-HU" dirty="0"/>
              <a:t> – pékség</a:t>
            </a:r>
          </a:p>
          <a:p>
            <a:pPr marL="449263"/>
            <a:r>
              <a:rPr lang="hu-HU" dirty="0"/>
              <a:t>shop=</a:t>
            </a:r>
            <a:r>
              <a:rPr lang="hu-HU" dirty="0" err="1"/>
              <a:t>supermarket</a:t>
            </a:r>
            <a:r>
              <a:rPr lang="hu-HU" dirty="0"/>
              <a:t> – bevásárlóközpont</a:t>
            </a:r>
          </a:p>
          <a:p>
            <a:pPr marL="449263"/>
            <a:r>
              <a:rPr lang="hu-HU" dirty="0"/>
              <a:t>shop=</a:t>
            </a:r>
            <a:r>
              <a:rPr lang="hu-HU" dirty="0" err="1"/>
              <a:t>hairdresser</a:t>
            </a:r>
            <a:r>
              <a:rPr lang="hu-HU" dirty="0"/>
              <a:t> – fodrászat</a:t>
            </a:r>
          </a:p>
          <a:p>
            <a:pPr marL="449263"/>
            <a:r>
              <a:rPr lang="hu-HU" dirty="0"/>
              <a:t>shop=</a:t>
            </a:r>
            <a:r>
              <a:rPr lang="hu-HU" dirty="0" err="1"/>
              <a:t>car_repair</a:t>
            </a:r>
            <a:r>
              <a:rPr lang="hu-HU" dirty="0"/>
              <a:t> – autószerelő</a:t>
            </a:r>
          </a:p>
          <a:p>
            <a:pPr marL="449263"/>
            <a:r>
              <a:rPr lang="hu-HU" dirty="0"/>
              <a:t>shop=</a:t>
            </a:r>
            <a:r>
              <a:rPr lang="hu-HU" dirty="0" err="1"/>
              <a:t>books</a:t>
            </a:r>
            <a:r>
              <a:rPr lang="hu-HU" dirty="0"/>
              <a:t> – könyvesbolt</a:t>
            </a:r>
          </a:p>
          <a:p>
            <a:pPr marL="449263"/>
            <a:endParaRPr lang="hu-HU" dirty="0"/>
          </a:p>
          <a:p>
            <a:pPr marL="449263"/>
            <a:r>
              <a:rPr lang="hu-HU" dirty="0" err="1"/>
              <a:t>telecom</a:t>
            </a:r>
            <a:r>
              <a:rPr lang="hu-HU" dirty="0"/>
              <a:t>=* – távközlési infrastruktúra</a:t>
            </a:r>
          </a:p>
          <a:p>
            <a:pPr marL="449263"/>
            <a:endParaRPr lang="hu-HU" dirty="0"/>
          </a:p>
          <a:p>
            <a:pPr marL="449263"/>
            <a:r>
              <a:rPr lang="hu-HU" dirty="0" err="1"/>
              <a:t>tourism</a:t>
            </a:r>
            <a:r>
              <a:rPr lang="hu-HU" dirty="0"/>
              <a:t>=* – turizmus (pl. hotel, kemping, kilátópont, múzeum)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2999F1-335F-9A6B-8FE7-E394BE85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3D8FE3A-6091-04B9-FE45-18885D24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153647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A3426B0-68CB-72ED-7877-C6552741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002517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F9B6C7D-31E6-39E0-BA0A-79E101DF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471056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264F5E25-8769-939F-37C6-98B681A3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928709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B21E47DC-EDC2-F017-6EC7-846A090A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333375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EC43745F-9907-5CCD-A164-25ED265B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5158736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3C421423-47C4-B2D9-102B-FD069482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559" y="5359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98B7A115-2EC1-33B1-DD11-A364656A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559" y="560682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FD8A10B1-DC89-9EDB-D743-BEE5D3B4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376" y="5359399"/>
            <a:ext cx="190499" cy="1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>
            <a:extLst>
              <a:ext uri="{FF2B5EF4-FFF2-40B4-BE49-F238E27FC236}">
                <a16:creationId xmlns:a16="http://schemas.microsoft.com/office/drawing/2014/main" id="{2862966D-11AE-444E-DFBF-EA1FBA18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561204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92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D85AA-6102-A3D5-064B-CE7E3DF04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6B48CA-0959-B772-B1EA-75791DB0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D8BAFF-4F7E-6469-4923-7B2CAFBC8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237693" cy="4754563"/>
          </a:xfrm>
        </p:spPr>
        <p:txBody>
          <a:bodyPr numCol="1"/>
          <a:lstStyle/>
          <a:p>
            <a:r>
              <a:rPr lang="hu-HU" dirty="0" err="1"/>
              <a:t>water</a:t>
            </a:r>
            <a:r>
              <a:rPr lang="hu-HU" dirty="0"/>
              <a:t>=* – vízfelületek (pl. tó, víztározó, várárok)</a:t>
            </a:r>
          </a:p>
          <a:p>
            <a:endParaRPr lang="hu-HU" dirty="0"/>
          </a:p>
          <a:p>
            <a:r>
              <a:rPr lang="hu-HU" dirty="0" err="1"/>
              <a:t>waterway</a:t>
            </a:r>
            <a:r>
              <a:rPr lang="hu-HU" dirty="0"/>
              <a:t> =* – vízfolyások (pl. folyó, csatorna, árok)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468A22-470C-030B-2C9E-500F3F11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E39875F3-F691-BFCF-52A5-2E63964B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893" y="1485900"/>
            <a:ext cx="6868458" cy="45675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76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10A2C2-D86F-0DCB-403B-7D41C1F1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17F2CF-8FEF-9DC0-AEFA-2FB132DD1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008397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r>
              <a:rPr lang="hu-HU" dirty="0"/>
              <a:t>keressünk olyan poligonokat, amelyek egyszerre két típusba is tartoznak</a:t>
            </a:r>
          </a:p>
          <a:p>
            <a:pPr lvl="1"/>
            <a:r>
              <a:rPr lang="hu-HU" dirty="0"/>
              <a:t>hotelépület (building=hotel, </a:t>
            </a:r>
            <a:r>
              <a:rPr lang="hu-HU" dirty="0" err="1"/>
              <a:t>tourism</a:t>
            </a:r>
            <a:r>
              <a:rPr lang="hu-HU" dirty="0"/>
              <a:t>=hotel)</a:t>
            </a:r>
          </a:p>
          <a:p>
            <a:pPr lvl="1"/>
            <a:r>
              <a:rPr lang="hu-HU" dirty="0"/>
              <a:t>szökőkút (</a:t>
            </a:r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fountain</a:t>
            </a:r>
            <a:r>
              <a:rPr lang="hu-HU" dirty="0"/>
              <a:t>, </a:t>
            </a:r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water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természetvédelmi terület (</a:t>
            </a:r>
            <a:r>
              <a:rPr lang="hu-HU" dirty="0" err="1"/>
              <a:t>boundary</a:t>
            </a:r>
            <a:r>
              <a:rPr lang="hu-HU" dirty="0"/>
              <a:t>=</a:t>
            </a:r>
            <a:r>
              <a:rPr lang="hu-HU" dirty="0" err="1"/>
              <a:t>protected_area</a:t>
            </a:r>
            <a:r>
              <a:rPr lang="hu-HU" dirty="0"/>
              <a:t>, </a:t>
            </a:r>
            <a:r>
              <a:rPr lang="hu-HU" dirty="0" err="1"/>
              <a:t>leisure</a:t>
            </a:r>
            <a:r>
              <a:rPr lang="hu-HU" dirty="0"/>
              <a:t>=</a:t>
            </a:r>
            <a:r>
              <a:rPr lang="hu-HU" dirty="0" err="1"/>
              <a:t>nature_reserve</a:t>
            </a:r>
            <a:r>
              <a:rPr lang="hu-HU" dirty="0"/>
              <a:t>)</a:t>
            </a:r>
          </a:p>
          <a:p>
            <a:r>
              <a:rPr lang="hu-HU" dirty="0"/>
              <a:t>házi feladat: keress olyat, ami három vagy négy típusba tartozik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92847D-39EA-1DDC-176E-9F38D3DC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térkép, képernyőkép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0CAC7D-BB65-FF9B-CE46-EECD2996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597" y="153496"/>
            <a:ext cx="5240627" cy="2789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0E76739-6103-9EE9-CA0A-0540ED46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97" y="3103254"/>
            <a:ext cx="5240628" cy="3015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800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3E456-E0E5-4186-8114-4D13FE553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92C4B9-0531-8C01-B4F2-9130471B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Tartalom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BB589E-EEA7-D2E0-2917-008B2E33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136900" cy="4754563"/>
          </a:xfrm>
        </p:spPr>
        <p:txBody>
          <a:bodyPr/>
          <a:lstStyle/>
          <a:p>
            <a:r>
              <a:rPr lang="hu-HU" dirty="0" err="1"/>
              <a:t>OpenStreetMap</a:t>
            </a:r>
            <a:endParaRPr lang="hu-HU" dirty="0"/>
          </a:p>
          <a:p>
            <a:pPr lvl="1"/>
            <a:r>
              <a:rPr lang="hu-HU" dirty="0"/>
              <a:t>alternatív térképek</a:t>
            </a:r>
          </a:p>
          <a:p>
            <a:pPr lvl="1"/>
            <a:r>
              <a:rPr lang="hu-HU" dirty="0"/>
              <a:t>adatszerkezet</a:t>
            </a:r>
          </a:p>
          <a:p>
            <a:pPr lvl="1"/>
            <a:r>
              <a:rPr lang="hu-HU" dirty="0"/>
              <a:t>főbb típusok</a:t>
            </a:r>
          </a:p>
          <a:p>
            <a:r>
              <a:rPr lang="hu-HU" dirty="0"/>
              <a:t>hozzáférés az adatokhoz</a:t>
            </a:r>
          </a:p>
          <a:p>
            <a:pPr lvl="1"/>
            <a:r>
              <a:rPr lang="hu-HU" dirty="0" err="1"/>
              <a:t>Geofabrik</a:t>
            </a:r>
            <a:endParaRPr lang="hu-HU" dirty="0"/>
          </a:p>
          <a:p>
            <a:pPr lvl="1"/>
            <a:r>
              <a:rPr lang="hu-HU" b="1" dirty="0" err="1"/>
              <a:t>Overpass</a:t>
            </a:r>
            <a:r>
              <a:rPr lang="hu-HU" b="1" dirty="0"/>
              <a:t> </a:t>
            </a:r>
            <a:r>
              <a:rPr lang="hu-HU" b="1" dirty="0" err="1"/>
              <a:t>Turbo</a:t>
            </a:r>
            <a:endParaRPr lang="hu-HU" b="1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C5430C-3D2E-5464-A14E-9109DBE7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8" name="Kép 7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C88DB9A-66B9-CB56-AD60-4E76F75CC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100" y="1422400"/>
            <a:ext cx="8089899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7F41D22-70C6-7917-A0BE-CEC0DD5F534A}"/>
              </a:ext>
            </a:extLst>
          </p:cNvPr>
          <p:cNvSpPr/>
          <p:nvPr/>
        </p:nvSpPr>
        <p:spPr>
          <a:xfrm rot="1225821">
            <a:off x="449459" y="4163455"/>
            <a:ext cx="3545842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KÖVETKEZŐ ÓRÁN –</a:t>
            </a:r>
          </a:p>
        </p:txBody>
      </p:sp>
    </p:spTree>
    <p:extLst>
      <p:ext uri="{BB962C8B-B14F-4D97-AF65-F5344CB8AC3E}">
        <p14:creationId xmlns:p14="http://schemas.microsoft.com/office/powerpoint/2010/main" val="257659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22B597-4EBD-78A2-57B6-3F209B0E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 – tippeld meg!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86524E-849B-C580-B2E9-D1AE9D7AE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/>
              <a:t>Egy tó ábrázolásához melyik tag a megfelelő?</a:t>
            </a:r>
          </a:p>
          <a:p>
            <a:pPr lvl="1"/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water</a:t>
            </a:r>
            <a:endParaRPr lang="hu-HU" dirty="0"/>
          </a:p>
          <a:p>
            <a:pPr lvl="1"/>
            <a:r>
              <a:rPr lang="hu-HU" dirty="0" err="1"/>
              <a:t>waterway</a:t>
            </a:r>
            <a:r>
              <a:rPr lang="hu-HU" dirty="0"/>
              <a:t>=</a:t>
            </a:r>
            <a:r>
              <a:rPr lang="hu-HU" dirty="0" err="1"/>
              <a:t>lake</a:t>
            </a:r>
            <a:endParaRPr lang="hu-HU" dirty="0"/>
          </a:p>
          <a:p>
            <a:pPr lvl="1"/>
            <a:r>
              <a:rPr lang="hu-HU" dirty="0" err="1"/>
              <a:t>natural</a:t>
            </a:r>
            <a:r>
              <a:rPr lang="hu-HU" dirty="0"/>
              <a:t>=</a:t>
            </a:r>
            <a:r>
              <a:rPr lang="hu-HU" dirty="0" err="1"/>
              <a:t>water</a:t>
            </a:r>
            <a:r>
              <a:rPr lang="hu-HU" dirty="0"/>
              <a:t> (+ opcionálisan </a:t>
            </a:r>
            <a:r>
              <a:rPr lang="hu-HU" dirty="0" err="1"/>
              <a:t>water</a:t>
            </a:r>
            <a:r>
              <a:rPr lang="hu-HU" dirty="0"/>
              <a:t>=</a:t>
            </a:r>
            <a:r>
              <a:rPr lang="hu-HU" dirty="0" err="1"/>
              <a:t>lake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lake</a:t>
            </a:r>
            <a:endParaRPr lang="hu-HU" dirty="0"/>
          </a:p>
          <a:p>
            <a:br>
              <a:rPr lang="hu-HU" dirty="0"/>
            </a:br>
            <a:r>
              <a:rPr lang="en-US" dirty="0" err="1"/>
              <a:t>Melyik</a:t>
            </a:r>
            <a:r>
              <a:rPr lang="en-US" dirty="0"/>
              <a:t> </a:t>
            </a:r>
            <a:r>
              <a:rPr lang="en-US" dirty="0" err="1"/>
              <a:t>taggal</a:t>
            </a:r>
            <a:r>
              <a:rPr lang="en-US" dirty="0"/>
              <a:t> </a:t>
            </a:r>
            <a:r>
              <a:rPr lang="en-US" dirty="0" err="1"/>
              <a:t>jelölünk</a:t>
            </a:r>
            <a:r>
              <a:rPr lang="en-US" dirty="0"/>
              <a:t> </a:t>
            </a:r>
            <a:r>
              <a:rPr lang="en-US" dirty="0" err="1"/>
              <a:t>parkolót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highway=parking</a:t>
            </a:r>
          </a:p>
          <a:p>
            <a:pPr lvl="1"/>
            <a:r>
              <a:rPr lang="en-US" dirty="0"/>
              <a:t>amenity=parking</a:t>
            </a:r>
          </a:p>
          <a:p>
            <a:pPr lvl="1"/>
            <a:r>
              <a:rPr lang="en-US" dirty="0" err="1"/>
              <a:t>landuse</a:t>
            </a:r>
            <a:r>
              <a:rPr lang="en-US" dirty="0"/>
              <a:t>=garage</a:t>
            </a:r>
          </a:p>
          <a:p>
            <a:pPr lvl="1"/>
            <a:r>
              <a:rPr lang="en-US" dirty="0"/>
              <a:t>service=parking</a:t>
            </a:r>
            <a:endParaRPr lang="hu-HU" dirty="0"/>
          </a:p>
          <a:p>
            <a:pPr marL="180975"/>
            <a:r>
              <a:rPr lang="hu-HU" dirty="0"/>
              <a:t>Egy térkővel burkolt, gyalogos forgalmú városi teret szeretnél ábrázolni területként. Melyik megoldás a helyes?</a:t>
            </a:r>
          </a:p>
          <a:p>
            <a:pPr marL="715963" lvl="1"/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pedestrian</a:t>
            </a:r>
            <a:r>
              <a:rPr lang="hu-HU" dirty="0"/>
              <a:t> + </a:t>
            </a:r>
            <a:r>
              <a:rPr lang="hu-HU" dirty="0" err="1"/>
              <a:t>area</a:t>
            </a:r>
            <a:r>
              <a:rPr lang="hu-HU" dirty="0"/>
              <a:t>=</a:t>
            </a:r>
            <a:r>
              <a:rPr lang="hu-HU" dirty="0" err="1"/>
              <a:t>yes</a:t>
            </a:r>
            <a:endParaRPr lang="hu-HU" dirty="0"/>
          </a:p>
          <a:p>
            <a:pPr marL="715963" lvl="1"/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footway</a:t>
            </a:r>
            <a:endParaRPr lang="hu-HU" dirty="0"/>
          </a:p>
          <a:p>
            <a:pPr marL="715963" lvl="1"/>
            <a:r>
              <a:rPr lang="hu-HU" dirty="0" err="1"/>
              <a:t>place</a:t>
            </a:r>
            <a:r>
              <a:rPr lang="hu-HU" dirty="0"/>
              <a:t>=</a:t>
            </a:r>
            <a:r>
              <a:rPr lang="hu-HU" dirty="0" err="1"/>
              <a:t>square</a:t>
            </a:r>
            <a:r>
              <a:rPr lang="hu-HU" dirty="0"/>
              <a:t> </a:t>
            </a:r>
            <a:r>
              <a:rPr lang="hu-HU" dirty="0" err="1"/>
              <a:t>node</a:t>
            </a:r>
            <a:r>
              <a:rPr lang="hu-HU" dirty="0"/>
              <a:t>-ként</a:t>
            </a:r>
          </a:p>
          <a:p>
            <a:pPr marL="715963" lvl="1"/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pedestrian</a:t>
            </a:r>
            <a:endParaRPr lang="hu-HU" dirty="0"/>
          </a:p>
          <a:p>
            <a:pPr marL="176213"/>
            <a:r>
              <a:rPr lang="hu-HU" dirty="0"/>
              <a:t>Melyik tag jelöli az éttermet?</a:t>
            </a:r>
          </a:p>
          <a:p>
            <a:pPr marL="717550" lvl="1"/>
            <a:r>
              <a:rPr lang="hu-HU" dirty="0" err="1"/>
              <a:t>tourism</a:t>
            </a:r>
            <a:r>
              <a:rPr lang="hu-HU" dirty="0"/>
              <a:t>=restaurant</a:t>
            </a:r>
          </a:p>
          <a:p>
            <a:pPr marL="717550" lvl="1"/>
            <a:r>
              <a:rPr lang="hu-HU" dirty="0"/>
              <a:t>building=</a:t>
            </a:r>
            <a:r>
              <a:rPr lang="hu-HU" dirty="0" err="1"/>
              <a:t>food</a:t>
            </a:r>
            <a:r>
              <a:rPr lang="hu-HU" dirty="0"/>
              <a:t> + </a:t>
            </a:r>
            <a:r>
              <a:rPr lang="hu-HU" dirty="0" err="1"/>
              <a:t>type</a:t>
            </a:r>
            <a:r>
              <a:rPr lang="hu-HU" dirty="0"/>
              <a:t>=restaurant</a:t>
            </a:r>
          </a:p>
          <a:p>
            <a:pPr marL="717550" lvl="1"/>
            <a:r>
              <a:rPr lang="hu-HU" dirty="0" err="1"/>
              <a:t>amenity</a:t>
            </a:r>
            <a:r>
              <a:rPr lang="hu-HU" dirty="0"/>
              <a:t>=restaurant</a:t>
            </a:r>
          </a:p>
          <a:p>
            <a:pPr marL="717550" lvl="1"/>
            <a:r>
              <a:rPr lang="hu-HU" dirty="0"/>
              <a:t>shop=restaurant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C3CA529-A547-1ED5-99AE-20ED299E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9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974A0-3A50-BA84-1277-93B871D4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9263DE-818D-CEDB-A66C-4B3DC95BE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 megoldása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783B0B-5364-CA92-A909-E43E7B20A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/>
              <a:t>Egy tó ábrázolásához melyik tag a megfelelő?</a:t>
            </a:r>
          </a:p>
          <a:p>
            <a:pPr lvl="1"/>
            <a:r>
              <a:rPr lang="hu-HU" dirty="0" err="1"/>
              <a:t>landuse</a:t>
            </a:r>
            <a:r>
              <a:rPr lang="hu-HU" dirty="0"/>
              <a:t>=</a:t>
            </a:r>
            <a:r>
              <a:rPr lang="hu-HU" dirty="0" err="1"/>
              <a:t>water</a:t>
            </a:r>
            <a:endParaRPr lang="hu-HU" dirty="0"/>
          </a:p>
          <a:p>
            <a:pPr lvl="1"/>
            <a:r>
              <a:rPr lang="hu-HU" dirty="0" err="1"/>
              <a:t>waterway</a:t>
            </a:r>
            <a:r>
              <a:rPr lang="hu-HU" dirty="0"/>
              <a:t>=</a:t>
            </a:r>
            <a:r>
              <a:rPr lang="hu-HU" dirty="0" err="1"/>
              <a:t>lake</a:t>
            </a:r>
            <a:endParaRPr lang="hu-HU" dirty="0"/>
          </a:p>
          <a:p>
            <a:pPr lvl="1"/>
            <a:r>
              <a:rPr lang="hu-HU" b="1" dirty="0" err="1"/>
              <a:t>natural</a:t>
            </a:r>
            <a:r>
              <a:rPr lang="hu-HU" b="1" dirty="0"/>
              <a:t>=</a:t>
            </a:r>
            <a:r>
              <a:rPr lang="hu-HU" b="1" dirty="0" err="1"/>
              <a:t>water</a:t>
            </a:r>
            <a:r>
              <a:rPr lang="hu-HU" b="1" dirty="0"/>
              <a:t> (+ opcionálisan </a:t>
            </a:r>
            <a:r>
              <a:rPr lang="hu-HU" b="1" dirty="0" err="1"/>
              <a:t>water</a:t>
            </a:r>
            <a:r>
              <a:rPr lang="hu-HU" b="1" dirty="0"/>
              <a:t>=</a:t>
            </a:r>
            <a:r>
              <a:rPr lang="hu-HU" b="1" dirty="0" err="1"/>
              <a:t>lake</a:t>
            </a:r>
            <a:r>
              <a:rPr lang="hu-HU" b="1" dirty="0"/>
              <a:t>)</a:t>
            </a:r>
          </a:p>
          <a:p>
            <a:pPr lvl="1"/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lake</a:t>
            </a:r>
            <a:endParaRPr lang="hu-HU" dirty="0"/>
          </a:p>
          <a:p>
            <a:br>
              <a:rPr lang="hu-HU" dirty="0"/>
            </a:br>
            <a:r>
              <a:rPr lang="en-US" dirty="0" err="1"/>
              <a:t>Melyik</a:t>
            </a:r>
            <a:r>
              <a:rPr lang="en-US" dirty="0"/>
              <a:t> </a:t>
            </a:r>
            <a:r>
              <a:rPr lang="en-US" dirty="0" err="1"/>
              <a:t>taggal</a:t>
            </a:r>
            <a:r>
              <a:rPr lang="en-US" dirty="0"/>
              <a:t> </a:t>
            </a:r>
            <a:r>
              <a:rPr lang="en-US" dirty="0" err="1"/>
              <a:t>jelölünk</a:t>
            </a:r>
            <a:r>
              <a:rPr lang="en-US" dirty="0"/>
              <a:t> </a:t>
            </a:r>
            <a:r>
              <a:rPr lang="en-US" dirty="0" err="1"/>
              <a:t>parkolót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highway=parking</a:t>
            </a:r>
          </a:p>
          <a:p>
            <a:pPr lvl="1"/>
            <a:r>
              <a:rPr lang="en-US" b="1" dirty="0"/>
              <a:t>amenity=parking</a:t>
            </a:r>
          </a:p>
          <a:p>
            <a:pPr lvl="1"/>
            <a:r>
              <a:rPr lang="en-US" dirty="0" err="1"/>
              <a:t>landuse</a:t>
            </a:r>
            <a:r>
              <a:rPr lang="en-US" dirty="0"/>
              <a:t>=garage</a:t>
            </a:r>
          </a:p>
          <a:p>
            <a:pPr lvl="1"/>
            <a:r>
              <a:rPr lang="en-US" dirty="0"/>
              <a:t>service=parking</a:t>
            </a:r>
            <a:endParaRPr lang="hu-HU" dirty="0"/>
          </a:p>
          <a:p>
            <a:pPr marL="180975"/>
            <a:r>
              <a:rPr lang="hu-HU" dirty="0"/>
              <a:t>Egy térkővel burkolt, gyalogos forgalmú városi teret szeretnél ábrázolni területként. Melyik megoldás a helyes?</a:t>
            </a:r>
          </a:p>
          <a:p>
            <a:pPr marL="715963" lvl="1"/>
            <a:r>
              <a:rPr lang="hu-HU" b="1" dirty="0" err="1"/>
              <a:t>highway</a:t>
            </a:r>
            <a:r>
              <a:rPr lang="hu-HU" b="1" dirty="0"/>
              <a:t>=</a:t>
            </a:r>
            <a:r>
              <a:rPr lang="hu-HU" b="1" dirty="0" err="1"/>
              <a:t>pedestrian</a:t>
            </a:r>
            <a:r>
              <a:rPr lang="hu-HU" b="1" dirty="0"/>
              <a:t> + </a:t>
            </a:r>
            <a:r>
              <a:rPr lang="hu-HU" b="1" dirty="0" err="1"/>
              <a:t>area</a:t>
            </a:r>
            <a:r>
              <a:rPr lang="hu-HU" b="1" dirty="0"/>
              <a:t>=</a:t>
            </a:r>
            <a:r>
              <a:rPr lang="hu-HU" b="1" dirty="0" err="1"/>
              <a:t>yes</a:t>
            </a:r>
            <a:endParaRPr lang="hu-HU" b="1" dirty="0"/>
          </a:p>
          <a:p>
            <a:pPr marL="715963" lvl="1"/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footway</a:t>
            </a:r>
            <a:endParaRPr lang="hu-HU" dirty="0"/>
          </a:p>
          <a:p>
            <a:pPr marL="715963" lvl="1"/>
            <a:r>
              <a:rPr lang="hu-HU" dirty="0" err="1"/>
              <a:t>place</a:t>
            </a:r>
            <a:r>
              <a:rPr lang="hu-HU" dirty="0"/>
              <a:t>=</a:t>
            </a:r>
            <a:r>
              <a:rPr lang="hu-HU" dirty="0" err="1"/>
              <a:t>square</a:t>
            </a:r>
            <a:r>
              <a:rPr lang="hu-HU" dirty="0"/>
              <a:t> </a:t>
            </a:r>
            <a:r>
              <a:rPr lang="hu-HU" dirty="0" err="1"/>
              <a:t>node</a:t>
            </a:r>
            <a:r>
              <a:rPr lang="hu-HU" dirty="0"/>
              <a:t>-ként</a:t>
            </a:r>
          </a:p>
          <a:p>
            <a:pPr marL="715963" lvl="1"/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pedestrian</a:t>
            </a:r>
            <a:endParaRPr lang="hu-HU" dirty="0"/>
          </a:p>
          <a:p>
            <a:pPr marL="176213"/>
            <a:r>
              <a:rPr lang="hu-HU" dirty="0"/>
              <a:t>Melyik tag jelöli az éttermet?</a:t>
            </a:r>
          </a:p>
          <a:p>
            <a:pPr marL="717550" lvl="1"/>
            <a:r>
              <a:rPr lang="hu-HU" dirty="0" err="1"/>
              <a:t>tourism</a:t>
            </a:r>
            <a:r>
              <a:rPr lang="hu-HU" dirty="0"/>
              <a:t>=restaurant</a:t>
            </a:r>
          </a:p>
          <a:p>
            <a:pPr marL="717550" lvl="1"/>
            <a:r>
              <a:rPr lang="hu-HU" dirty="0"/>
              <a:t>building=</a:t>
            </a:r>
            <a:r>
              <a:rPr lang="hu-HU" dirty="0" err="1"/>
              <a:t>food</a:t>
            </a:r>
            <a:r>
              <a:rPr lang="hu-HU" dirty="0"/>
              <a:t> + </a:t>
            </a:r>
            <a:r>
              <a:rPr lang="hu-HU" dirty="0" err="1"/>
              <a:t>type</a:t>
            </a:r>
            <a:r>
              <a:rPr lang="hu-HU" dirty="0"/>
              <a:t>=restaurant</a:t>
            </a:r>
          </a:p>
          <a:p>
            <a:pPr marL="717550" lvl="1"/>
            <a:r>
              <a:rPr lang="hu-HU" b="1" dirty="0" err="1"/>
              <a:t>amenity</a:t>
            </a:r>
            <a:r>
              <a:rPr lang="hu-HU" b="1" dirty="0"/>
              <a:t>=restaurant</a:t>
            </a:r>
          </a:p>
          <a:p>
            <a:pPr marL="717550" lvl="1"/>
            <a:r>
              <a:rPr lang="hu-HU" dirty="0"/>
              <a:t>shop=restaurant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CE67DA-5CC5-CF16-2121-A5B32EC1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8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E46AE0-9359-FC16-A4D5-B9387D38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 – nézz utána!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BEB10A-C80D-57A1-6926-2FA386F5D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/>
              <a:t>Egy buszmegállót szeretnél jelölni. Melyik adattípust és taget fogod használni?</a:t>
            </a:r>
          </a:p>
          <a:p>
            <a:pPr lvl="1"/>
            <a:r>
              <a:rPr lang="hu-HU" dirty="0" err="1"/>
              <a:t>node</a:t>
            </a:r>
            <a:r>
              <a:rPr lang="hu-HU" dirty="0"/>
              <a:t> + </a:t>
            </a:r>
            <a:r>
              <a:rPr lang="hu-HU" dirty="0" err="1"/>
              <a:t>public_transport</a:t>
            </a:r>
            <a:r>
              <a:rPr lang="hu-HU" dirty="0"/>
              <a:t>=</a:t>
            </a:r>
            <a:r>
              <a:rPr lang="hu-HU" dirty="0" err="1"/>
              <a:t>bus</a:t>
            </a:r>
            <a:endParaRPr lang="hu-HU" dirty="0"/>
          </a:p>
          <a:p>
            <a:pPr lvl="1"/>
            <a:r>
              <a:rPr lang="hu-HU" dirty="0" err="1"/>
              <a:t>node</a:t>
            </a:r>
            <a:r>
              <a:rPr lang="hu-HU" dirty="0"/>
              <a:t> + </a:t>
            </a:r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bus_stop</a:t>
            </a:r>
            <a:endParaRPr lang="hu-HU" dirty="0"/>
          </a:p>
          <a:p>
            <a:pPr lvl="1"/>
            <a:r>
              <a:rPr lang="hu-HU" dirty="0" err="1"/>
              <a:t>way</a:t>
            </a:r>
            <a:r>
              <a:rPr lang="hu-HU" dirty="0"/>
              <a:t> + </a:t>
            </a:r>
            <a:r>
              <a:rPr lang="hu-HU" dirty="0" err="1"/>
              <a:t>route</a:t>
            </a:r>
            <a:r>
              <a:rPr lang="hu-HU" dirty="0"/>
              <a:t>=</a:t>
            </a:r>
            <a:r>
              <a:rPr lang="hu-HU" dirty="0" err="1"/>
              <a:t>bus</a:t>
            </a:r>
            <a:endParaRPr lang="hu-HU" dirty="0"/>
          </a:p>
          <a:p>
            <a:pPr lvl="1"/>
            <a:r>
              <a:rPr lang="hu-HU" dirty="0" err="1"/>
              <a:t>relation</a:t>
            </a:r>
            <a:r>
              <a:rPr lang="hu-HU" dirty="0"/>
              <a:t> + </a:t>
            </a:r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bus_stop</a:t>
            </a:r>
            <a:endParaRPr lang="hu-HU" dirty="0"/>
          </a:p>
          <a:p>
            <a:r>
              <a:rPr lang="hu-HU" dirty="0"/>
              <a:t>Egy vasútvonalat rajzolsz. Melyik megoldás tekinthető helyesnek?</a:t>
            </a:r>
          </a:p>
          <a:p>
            <a:pPr lvl="1"/>
            <a:r>
              <a:rPr lang="hu-HU" dirty="0" err="1"/>
              <a:t>way</a:t>
            </a:r>
            <a:r>
              <a:rPr lang="hu-HU" dirty="0"/>
              <a:t> + </a:t>
            </a:r>
            <a:r>
              <a:rPr lang="hu-HU" dirty="0" err="1"/>
              <a:t>railway</a:t>
            </a:r>
            <a:r>
              <a:rPr lang="hu-HU" dirty="0"/>
              <a:t>=</a:t>
            </a:r>
            <a:r>
              <a:rPr lang="hu-HU" dirty="0" err="1"/>
              <a:t>rail</a:t>
            </a:r>
            <a:endParaRPr lang="hu-HU" dirty="0"/>
          </a:p>
          <a:p>
            <a:pPr lvl="1"/>
            <a:r>
              <a:rPr lang="hu-HU" dirty="0" err="1"/>
              <a:t>way</a:t>
            </a:r>
            <a:r>
              <a:rPr lang="hu-HU" dirty="0"/>
              <a:t> + </a:t>
            </a:r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rail</a:t>
            </a:r>
            <a:endParaRPr lang="hu-HU" dirty="0"/>
          </a:p>
          <a:p>
            <a:pPr lvl="1"/>
            <a:r>
              <a:rPr lang="hu-HU" dirty="0" err="1"/>
              <a:t>relation</a:t>
            </a:r>
            <a:r>
              <a:rPr lang="hu-HU" dirty="0"/>
              <a:t> + </a:t>
            </a:r>
            <a:r>
              <a:rPr lang="hu-HU" dirty="0" err="1"/>
              <a:t>route</a:t>
            </a:r>
            <a:r>
              <a:rPr lang="hu-HU" dirty="0"/>
              <a:t>=</a:t>
            </a:r>
            <a:r>
              <a:rPr lang="hu-HU" dirty="0" err="1"/>
              <a:t>railway</a:t>
            </a:r>
            <a:endParaRPr lang="hu-HU" dirty="0"/>
          </a:p>
          <a:p>
            <a:pPr lvl="1"/>
            <a:r>
              <a:rPr lang="hu-HU" dirty="0" err="1"/>
              <a:t>node</a:t>
            </a:r>
            <a:r>
              <a:rPr lang="hu-HU" dirty="0"/>
              <a:t> + </a:t>
            </a:r>
            <a:r>
              <a:rPr lang="hu-HU" dirty="0" err="1"/>
              <a:t>railway</a:t>
            </a:r>
            <a:r>
              <a:rPr lang="hu-HU" dirty="0"/>
              <a:t>=</a:t>
            </a:r>
            <a:r>
              <a:rPr lang="hu-HU" dirty="0" err="1"/>
              <a:t>train</a:t>
            </a:r>
            <a:endParaRPr lang="hu-HU" dirty="0"/>
          </a:p>
          <a:p>
            <a:r>
              <a:rPr lang="hu-HU" dirty="0"/>
              <a:t>Egy étterem </a:t>
            </a:r>
            <a:r>
              <a:rPr lang="hu-HU" dirty="0" err="1"/>
              <a:t>nyitvatartását</a:t>
            </a:r>
            <a:r>
              <a:rPr lang="hu-HU" dirty="0"/>
              <a:t> szeretnéd rögzíteni. Melyik tag szolgál erre?</a:t>
            </a:r>
          </a:p>
          <a:p>
            <a:pPr lvl="1"/>
            <a:r>
              <a:rPr lang="hu-HU" dirty="0" err="1"/>
              <a:t>open_time</a:t>
            </a:r>
            <a:r>
              <a:rPr lang="hu-HU" dirty="0"/>
              <a:t>=*</a:t>
            </a:r>
          </a:p>
          <a:p>
            <a:pPr lvl="1"/>
            <a:r>
              <a:rPr lang="hu-HU" dirty="0" err="1"/>
              <a:t>access:time</a:t>
            </a:r>
            <a:r>
              <a:rPr lang="hu-HU" dirty="0"/>
              <a:t>=*</a:t>
            </a:r>
          </a:p>
          <a:p>
            <a:pPr lvl="1"/>
            <a:r>
              <a:rPr lang="hu-HU" dirty="0" err="1"/>
              <a:t>service_hours</a:t>
            </a:r>
            <a:r>
              <a:rPr lang="hu-HU" dirty="0"/>
              <a:t>=*</a:t>
            </a:r>
          </a:p>
          <a:p>
            <a:pPr lvl="1"/>
            <a:r>
              <a:rPr lang="hu-HU" dirty="0" err="1"/>
              <a:t>opening_hours</a:t>
            </a:r>
            <a:r>
              <a:rPr lang="hu-HU" dirty="0"/>
              <a:t>=*</a:t>
            </a:r>
          </a:p>
          <a:p>
            <a:r>
              <a:rPr lang="hu-HU" dirty="0"/>
              <a:t>Egy parkoló esetén melyik állítás igaz?</a:t>
            </a:r>
          </a:p>
          <a:p>
            <a:pPr lvl="1"/>
            <a:r>
              <a:rPr lang="hu-HU" dirty="0"/>
              <a:t>lehet </a:t>
            </a:r>
            <a:r>
              <a:rPr lang="hu-HU" dirty="0" err="1"/>
              <a:t>node</a:t>
            </a:r>
            <a:r>
              <a:rPr lang="hu-HU" dirty="0"/>
              <a:t> és terület (</a:t>
            </a:r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) is</a:t>
            </a:r>
          </a:p>
          <a:p>
            <a:pPr lvl="1"/>
            <a:r>
              <a:rPr lang="hu-HU" dirty="0"/>
              <a:t>csak </a:t>
            </a:r>
            <a:r>
              <a:rPr lang="hu-HU" dirty="0" err="1"/>
              <a:t>relation</a:t>
            </a:r>
            <a:r>
              <a:rPr lang="hu-HU" dirty="0"/>
              <a:t> lehet</a:t>
            </a:r>
          </a:p>
          <a:p>
            <a:pPr lvl="1"/>
            <a:r>
              <a:rPr lang="hu-HU" dirty="0"/>
              <a:t>csak vonalként ábrázolható</a:t>
            </a:r>
          </a:p>
          <a:p>
            <a:pPr lvl="1"/>
            <a:r>
              <a:rPr lang="hu-HU" dirty="0"/>
              <a:t>mindig </a:t>
            </a:r>
            <a:r>
              <a:rPr lang="hu-HU" dirty="0" err="1"/>
              <a:t>landuse</a:t>
            </a:r>
            <a:r>
              <a:rPr lang="hu-HU" dirty="0"/>
              <a:t>=parking</a:t>
            </a:r>
          </a:p>
          <a:p>
            <a:pPr marL="180975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CADAC2-65A9-C285-EC06-C678F8724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59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FD6CE-EF9C-32B0-8609-9EBDE9216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F8B864-E8A6-C26D-2E62-CD795215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 megoldása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6A7C5F-E5CE-9137-9B2F-52225EB94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/>
              <a:t>Egy buszmegállót szeretnél jelölni. Melyik adattípust és taget fogod használni?</a:t>
            </a:r>
          </a:p>
          <a:p>
            <a:pPr lvl="1"/>
            <a:r>
              <a:rPr lang="hu-HU" dirty="0" err="1"/>
              <a:t>node</a:t>
            </a:r>
            <a:r>
              <a:rPr lang="hu-HU" dirty="0"/>
              <a:t> + </a:t>
            </a:r>
            <a:r>
              <a:rPr lang="hu-HU" dirty="0" err="1"/>
              <a:t>public_transport</a:t>
            </a:r>
            <a:r>
              <a:rPr lang="hu-HU" dirty="0"/>
              <a:t>=</a:t>
            </a:r>
            <a:r>
              <a:rPr lang="hu-HU" dirty="0" err="1"/>
              <a:t>bus</a:t>
            </a:r>
            <a:endParaRPr lang="hu-HU" dirty="0"/>
          </a:p>
          <a:p>
            <a:pPr lvl="1"/>
            <a:r>
              <a:rPr lang="hu-HU" b="1" dirty="0" err="1"/>
              <a:t>node</a:t>
            </a:r>
            <a:r>
              <a:rPr lang="hu-HU" b="1" dirty="0"/>
              <a:t> + </a:t>
            </a:r>
            <a:r>
              <a:rPr lang="hu-HU" b="1" dirty="0" err="1"/>
              <a:t>highway</a:t>
            </a:r>
            <a:r>
              <a:rPr lang="hu-HU" b="1" dirty="0"/>
              <a:t>=</a:t>
            </a:r>
            <a:r>
              <a:rPr lang="hu-HU" b="1" dirty="0" err="1"/>
              <a:t>bus_stop</a:t>
            </a:r>
            <a:endParaRPr lang="hu-HU" b="1" dirty="0"/>
          </a:p>
          <a:p>
            <a:pPr lvl="1"/>
            <a:r>
              <a:rPr lang="hu-HU" dirty="0" err="1"/>
              <a:t>way</a:t>
            </a:r>
            <a:r>
              <a:rPr lang="hu-HU" dirty="0"/>
              <a:t> + </a:t>
            </a:r>
            <a:r>
              <a:rPr lang="hu-HU" dirty="0" err="1"/>
              <a:t>route</a:t>
            </a:r>
            <a:r>
              <a:rPr lang="hu-HU" dirty="0"/>
              <a:t>=</a:t>
            </a:r>
            <a:r>
              <a:rPr lang="hu-HU" dirty="0" err="1"/>
              <a:t>bus</a:t>
            </a:r>
            <a:endParaRPr lang="hu-HU" dirty="0"/>
          </a:p>
          <a:p>
            <a:pPr lvl="1"/>
            <a:r>
              <a:rPr lang="hu-HU" dirty="0" err="1"/>
              <a:t>relation</a:t>
            </a:r>
            <a:r>
              <a:rPr lang="hu-HU" dirty="0"/>
              <a:t> + </a:t>
            </a:r>
            <a:r>
              <a:rPr lang="hu-HU" dirty="0" err="1"/>
              <a:t>amenity</a:t>
            </a:r>
            <a:r>
              <a:rPr lang="hu-HU" dirty="0"/>
              <a:t>=</a:t>
            </a:r>
            <a:r>
              <a:rPr lang="hu-HU" dirty="0" err="1"/>
              <a:t>bus_stop</a:t>
            </a:r>
            <a:endParaRPr lang="hu-HU" dirty="0"/>
          </a:p>
          <a:p>
            <a:r>
              <a:rPr lang="hu-HU" dirty="0"/>
              <a:t>Egy vasútvonalat rajzolsz. Melyik megoldás tekinthető helyesnek?</a:t>
            </a:r>
          </a:p>
          <a:p>
            <a:pPr lvl="1"/>
            <a:r>
              <a:rPr lang="hu-HU" b="1" dirty="0" err="1"/>
              <a:t>way</a:t>
            </a:r>
            <a:r>
              <a:rPr lang="hu-HU" b="1" dirty="0"/>
              <a:t> + </a:t>
            </a:r>
            <a:r>
              <a:rPr lang="hu-HU" b="1" dirty="0" err="1"/>
              <a:t>railway</a:t>
            </a:r>
            <a:r>
              <a:rPr lang="hu-HU" b="1" dirty="0"/>
              <a:t>=</a:t>
            </a:r>
            <a:r>
              <a:rPr lang="hu-HU" b="1" dirty="0" err="1"/>
              <a:t>rail</a:t>
            </a:r>
            <a:endParaRPr lang="hu-HU" b="1" dirty="0"/>
          </a:p>
          <a:p>
            <a:pPr lvl="1"/>
            <a:r>
              <a:rPr lang="hu-HU" dirty="0" err="1"/>
              <a:t>way</a:t>
            </a:r>
            <a:r>
              <a:rPr lang="hu-HU" dirty="0"/>
              <a:t> + </a:t>
            </a:r>
            <a:r>
              <a:rPr lang="hu-HU" dirty="0" err="1"/>
              <a:t>highway</a:t>
            </a:r>
            <a:r>
              <a:rPr lang="hu-HU" dirty="0"/>
              <a:t>=</a:t>
            </a:r>
            <a:r>
              <a:rPr lang="hu-HU" dirty="0" err="1"/>
              <a:t>rail</a:t>
            </a:r>
            <a:endParaRPr lang="hu-HU" dirty="0"/>
          </a:p>
          <a:p>
            <a:pPr lvl="1"/>
            <a:r>
              <a:rPr lang="hu-HU" dirty="0" err="1"/>
              <a:t>relation</a:t>
            </a:r>
            <a:r>
              <a:rPr lang="hu-HU" dirty="0"/>
              <a:t> + </a:t>
            </a:r>
            <a:r>
              <a:rPr lang="hu-HU" dirty="0" err="1"/>
              <a:t>route</a:t>
            </a:r>
            <a:r>
              <a:rPr lang="hu-HU" dirty="0"/>
              <a:t>=</a:t>
            </a:r>
            <a:r>
              <a:rPr lang="hu-HU" dirty="0" err="1"/>
              <a:t>railway</a:t>
            </a:r>
            <a:endParaRPr lang="hu-HU" dirty="0"/>
          </a:p>
          <a:p>
            <a:pPr lvl="1"/>
            <a:r>
              <a:rPr lang="hu-HU" dirty="0" err="1"/>
              <a:t>node</a:t>
            </a:r>
            <a:r>
              <a:rPr lang="hu-HU" dirty="0"/>
              <a:t> + </a:t>
            </a:r>
            <a:r>
              <a:rPr lang="hu-HU" dirty="0" err="1"/>
              <a:t>railway</a:t>
            </a:r>
            <a:r>
              <a:rPr lang="hu-HU" dirty="0"/>
              <a:t>=</a:t>
            </a:r>
            <a:r>
              <a:rPr lang="hu-HU" dirty="0" err="1"/>
              <a:t>train</a:t>
            </a:r>
            <a:endParaRPr lang="hu-HU" dirty="0"/>
          </a:p>
          <a:p>
            <a:r>
              <a:rPr lang="hu-HU" dirty="0"/>
              <a:t>Egy étterem </a:t>
            </a:r>
            <a:r>
              <a:rPr lang="hu-HU" dirty="0" err="1"/>
              <a:t>nyitvatartását</a:t>
            </a:r>
            <a:r>
              <a:rPr lang="hu-HU" dirty="0"/>
              <a:t> szeretnéd rögzíteni. Melyik tag szolgál erre?</a:t>
            </a:r>
          </a:p>
          <a:p>
            <a:pPr lvl="1"/>
            <a:r>
              <a:rPr lang="hu-HU" dirty="0" err="1"/>
              <a:t>open_time</a:t>
            </a:r>
            <a:r>
              <a:rPr lang="hu-HU" dirty="0"/>
              <a:t>=*</a:t>
            </a:r>
          </a:p>
          <a:p>
            <a:pPr lvl="1"/>
            <a:r>
              <a:rPr lang="hu-HU" dirty="0" err="1"/>
              <a:t>access:time</a:t>
            </a:r>
            <a:r>
              <a:rPr lang="hu-HU" dirty="0"/>
              <a:t>=*</a:t>
            </a:r>
          </a:p>
          <a:p>
            <a:pPr lvl="1"/>
            <a:r>
              <a:rPr lang="hu-HU" dirty="0" err="1"/>
              <a:t>service_hours</a:t>
            </a:r>
            <a:r>
              <a:rPr lang="hu-HU" dirty="0"/>
              <a:t>=*</a:t>
            </a:r>
          </a:p>
          <a:p>
            <a:pPr lvl="1"/>
            <a:r>
              <a:rPr lang="hu-HU" b="1" dirty="0" err="1"/>
              <a:t>opening_hours</a:t>
            </a:r>
            <a:r>
              <a:rPr lang="hu-HU" b="1" dirty="0"/>
              <a:t>=*</a:t>
            </a:r>
          </a:p>
          <a:p>
            <a:r>
              <a:rPr lang="hu-HU" dirty="0"/>
              <a:t>Egy parkoló esetén melyik állítás igaz?</a:t>
            </a:r>
          </a:p>
          <a:p>
            <a:pPr lvl="1"/>
            <a:r>
              <a:rPr lang="hu-HU" b="1" dirty="0"/>
              <a:t>lehet </a:t>
            </a:r>
            <a:r>
              <a:rPr lang="hu-HU" b="1" dirty="0" err="1"/>
              <a:t>node</a:t>
            </a:r>
            <a:r>
              <a:rPr lang="hu-HU" b="1" dirty="0"/>
              <a:t> és terület (</a:t>
            </a:r>
            <a:r>
              <a:rPr lang="hu-HU" b="1" dirty="0" err="1"/>
              <a:t>closed</a:t>
            </a:r>
            <a:r>
              <a:rPr lang="hu-HU" b="1" dirty="0"/>
              <a:t> </a:t>
            </a:r>
            <a:r>
              <a:rPr lang="hu-HU" b="1" dirty="0" err="1"/>
              <a:t>way</a:t>
            </a:r>
            <a:r>
              <a:rPr lang="hu-HU" b="1" dirty="0"/>
              <a:t>) is</a:t>
            </a:r>
          </a:p>
          <a:p>
            <a:pPr lvl="1"/>
            <a:r>
              <a:rPr lang="hu-HU" dirty="0"/>
              <a:t>csak </a:t>
            </a:r>
            <a:r>
              <a:rPr lang="hu-HU" dirty="0" err="1"/>
              <a:t>relation</a:t>
            </a:r>
            <a:r>
              <a:rPr lang="hu-HU" dirty="0"/>
              <a:t> lehet</a:t>
            </a:r>
          </a:p>
          <a:p>
            <a:pPr lvl="1"/>
            <a:r>
              <a:rPr lang="hu-HU" dirty="0"/>
              <a:t>csak vonalként ábrázolható</a:t>
            </a:r>
          </a:p>
          <a:p>
            <a:pPr lvl="1"/>
            <a:r>
              <a:rPr lang="hu-HU" dirty="0"/>
              <a:t>mindig </a:t>
            </a:r>
            <a:r>
              <a:rPr lang="hu-HU" dirty="0" err="1"/>
              <a:t>landuse</a:t>
            </a:r>
            <a:r>
              <a:rPr lang="hu-HU" dirty="0"/>
              <a:t>=parking</a:t>
            </a:r>
          </a:p>
          <a:p>
            <a:pPr marL="180975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2561F4-2C49-A324-5381-6EE2E939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7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6DF358-2EA9-C82B-8CB8-FE7206B3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Hozzáférés az adatokhoz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3DBB4F-FED7-B284-3A5F-CBA2545B1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D331FC-35D0-B08A-38F1-2D884BF0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98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81338D-2019-B5CB-4EB7-C9AC86E7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Hozzáférés az adatokhoz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1A981B-AE2D-7059-9FC9-A29077C94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Planet</a:t>
            </a:r>
            <a:r>
              <a:rPr lang="hu-HU" dirty="0"/>
              <a:t> OSM</a:t>
            </a:r>
          </a:p>
          <a:p>
            <a:pPr lvl="1"/>
            <a:r>
              <a:rPr lang="hu-HU" dirty="0">
                <a:hlinkClick r:id="rId2"/>
              </a:rPr>
              <a:t>planet.openstreetmap.org</a:t>
            </a:r>
            <a:endParaRPr lang="hu-HU" dirty="0"/>
          </a:p>
          <a:p>
            <a:pPr lvl="1"/>
            <a:r>
              <a:rPr lang="hu-HU" dirty="0"/>
              <a:t>minden adat egyben</a:t>
            </a:r>
          </a:p>
          <a:p>
            <a:pPr lvl="1"/>
            <a:r>
              <a:rPr lang="hu-HU" dirty="0"/>
              <a:t>óriási (2 TB) adatmennyiség (tömörítve is 80 GB)</a:t>
            </a:r>
          </a:p>
          <a:p>
            <a:r>
              <a:rPr lang="hu-HU" dirty="0" err="1"/>
              <a:t>Geofabrik</a:t>
            </a:r>
            <a:endParaRPr lang="hu-HU" dirty="0"/>
          </a:p>
          <a:p>
            <a:pPr lvl="1"/>
            <a:r>
              <a:rPr lang="hu-HU" dirty="0" err="1">
                <a:hlinkClick r:id="rId3"/>
              </a:rPr>
              <a:t>download.geofabrik.de</a:t>
            </a:r>
            <a:endParaRPr lang="hu-HU" dirty="0"/>
          </a:p>
          <a:p>
            <a:pPr lvl="1"/>
            <a:r>
              <a:rPr lang="hu-HU" dirty="0" err="1"/>
              <a:t>országonkénti</a:t>
            </a:r>
            <a:r>
              <a:rPr lang="hu-HU" dirty="0"/>
              <a:t>/</a:t>
            </a:r>
            <a:r>
              <a:rPr lang="hu-HU" dirty="0" err="1"/>
              <a:t>régiónkénti</a:t>
            </a:r>
            <a:r>
              <a:rPr lang="hu-HU" dirty="0"/>
              <a:t> bontásban</a:t>
            </a:r>
          </a:p>
          <a:p>
            <a:pPr lvl="1"/>
            <a:r>
              <a:rPr lang="hu-HU" dirty="0"/>
              <a:t>csak a fontosabb adatok (de kényelmesebb, kezelhetőbb)</a:t>
            </a:r>
          </a:p>
          <a:p>
            <a:r>
              <a:rPr lang="hu-HU" dirty="0" err="1"/>
              <a:t>Overpass</a:t>
            </a:r>
            <a:r>
              <a:rPr lang="hu-HU" dirty="0"/>
              <a:t> </a:t>
            </a:r>
            <a:r>
              <a:rPr lang="hu-HU" dirty="0" err="1"/>
              <a:t>Turbo</a:t>
            </a:r>
            <a:endParaRPr lang="hu-HU" dirty="0"/>
          </a:p>
          <a:p>
            <a:pPr lvl="1"/>
            <a:r>
              <a:rPr lang="hu-HU" dirty="0">
                <a:hlinkClick r:id="rId4"/>
              </a:rPr>
              <a:t>overpass-turbo.eu</a:t>
            </a:r>
            <a:endParaRPr lang="hu-HU" dirty="0"/>
          </a:p>
          <a:p>
            <a:pPr lvl="1"/>
            <a:r>
              <a:rPr lang="hu-HU" dirty="0" err="1"/>
              <a:t>lekérdezőfelület</a:t>
            </a:r>
            <a:r>
              <a:rPr lang="hu-HU" dirty="0"/>
              <a:t>, minden adathoz hozzáfér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55DDC6-FB84-7347-0BE3-27E07ADF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026" name="Picture 2" descr="GEOFABRIK // OpenStreetMap">
            <a:extLst>
              <a:ext uri="{FF2B5EF4-FFF2-40B4-BE49-F238E27FC236}">
                <a16:creationId xmlns:a16="http://schemas.microsoft.com/office/drawing/2014/main" id="{5BCCF6CB-6A8A-B1D0-37B1-CA3B6EFF2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8918" y="1773382"/>
            <a:ext cx="2430154" cy="24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43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072D8-9F04-8601-EB07-65D4EAE26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76365-676C-0AC4-4A14-10EA0EB3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Hozzáférés az adatokhoz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650030-1B01-2D05-5F5E-CAE8FA12D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Planet</a:t>
            </a:r>
            <a:r>
              <a:rPr lang="hu-HU" dirty="0"/>
              <a:t> OSM</a:t>
            </a:r>
          </a:p>
          <a:p>
            <a:pPr lvl="1"/>
            <a:r>
              <a:rPr lang="hu-HU" dirty="0">
                <a:hlinkClick r:id="rId2"/>
              </a:rPr>
              <a:t>planet.openstreetmap.org</a:t>
            </a:r>
            <a:endParaRPr lang="hu-HU" dirty="0"/>
          </a:p>
          <a:p>
            <a:pPr lvl="1"/>
            <a:r>
              <a:rPr lang="hu-HU" dirty="0"/>
              <a:t>minden adat egyben vagy </a:t>
            </a:r>
            <a:r>
              <a:rPr lang="hu-HU" dirty="0" err="1"/>
              <a:t>országonkénti</a:t>
            </a:r>
            <a:r>
              <a:rPr lang="hu-HU" dirty="0"/>
              <a:t> bontás</a:t>
            </a:r>
          </a:p>
          <a:p>
            <a:pPr lvl="1"/>
            <a:r>
              <a:rPr lang="hu-HU" dirty="0"/>
              <a:t>óriási (2 TB) adatmennyiség</a:t>
            </a:r>
          </a:p>
          <a:p>
            <a:r>
              <a:rPr lang="hu-HU" dirty="0" err="1"/>
              <a:t>Geofabrik</a:t>
            </a:r>
            <a:endParaRPr lang="hu-HU" dirty="0"/>
          </a:p>
          <a:p>
            <a:pPr lvl="1"/>
            <a:r>
              <a:rPr lang="hu-HU" dirty="0" err="1">
                <a:hlinkClick r:id="rId3"/>
              </a:rPr>
              <a:t>download.geofabrik.de</a:t>
            </a:r>
            <a:endParaRPr lang="hu-HU" dirty="0"/>
          </a:p>
          <a:p>
            <a:pPr lvl="1"/>
            <a:r>
              <a:rPr lang="hu-HU" dirty="0" err="1"/>
              <a:t>országonkénti</a:t>
            </a:r>
            <a:r>
              <a:rPr lang="hu-HU" dirty="0"/>
              <a:t>/</a:t>
            </a:r>
            <a:r>
              <a:rPr lang="hu-HU" dirty="0" err="1"/>
              <a:t>régiónkénti</a:t>
            </a:r>
            <a:r>
              <a:rPr lang="hu-HU" dirty="0"/>
              <a:t> bontásban</a:t>
            </a:r>
          </a:p>
          <a:p>
            <a:pPr lvl="1"/>
            <a:r>
              <a:rPr lang="hu-HU" dirty="0"/>
              <a:t>csak a fontosabb adatok (de kényelmesebb, kezelhetőbb)</a:t>
            </a:r>
          </a:p>
          <a:p>
            <a:r>
              <a:rPr lang="hu-HU" dirty="0" err="1"/>
              <a:t>Overpass</a:t>
            </a:r>
            <a:r>
              <a:rPr lang="hu-HU" dirty="0"/>
              <a:t> </a:t>
            </a:r>
            <a:r>
              <a:rPr lang="hu-HU" dirty="0" err="1"/>
              <a:t>Turbo</a:t>
            </a:r>
            <a:endParaRPr lang="hu-HU" dirty="0"/>
          </a:p>
          <a:p>
            <a:pPr lvl="1"/>
            <a:r>
              <a:rPr lang="hu-HU" dirty="0">
                <a:hlinkClick r:id="rId4"/>
              </a:rPr>
              <a:t>overpass-turbo.eu</a:t>
            </a:r>
            <a:endParaRPr lang="hu-HU" dirty="0"/>
          </a:p>
          <a:p>
            <a:pPr lvl="1"/>
            <a:r>
              <a:rPr lang="hu-HU" dirty="0" err="1"/>
              <a:t>lekérdezőfelület</a:t>
            </a:r>
            <a:r>
              <a:rPr lang="hu-HU" dirty="0"/>
              <a:t>, minden adathoz hozzáfér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E39900-B6B7-7F77-BD6B-F46D3ECBC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026" name="Picture 2" descr="GEOFABRIK // OpenStreetMap">
            <a:extLst>
              <a:ext uri="{FF2B5EF4-FFF2-40B4-BE49-F238E27FC236}">
                <a16:creationId xmlns:a16="http://schemas.microsoft.com/office/drawing/2014/main" id="{AF05A463-3F40-0E73-10AA-5CE988FC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8918" y="1773382"/>
            <a:ext cx="2430154" cy="24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5CF7A0A-A536-CC3C-6CC0-A4A1D56364BB}"/>
              </a:ext>
            </a:extLst>
          </p:cNvPr>
          <p:cNvSpPr/>
          <p:nvPr/>
        </p:nvSpPr>
        <p:spPr>
          <a:xfrm rot="1225821">
            <a:off x="91924" y="4232656"/>
            <a:ext cx="398878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EZEKET PRÓBÁLJUK KI –</a:t>
            </a:r>
          </a:p>
        </p:txBody>
      </p:sp>
    </p:spTree>
    <p:extLst>
      <p:ext uri="{BB962C8B-B14F-4D97-AF65-F5344CB8AC3E}">
        <p14:creationId xmlns:p14="http://schemas.microsoft.com/office/powerpoint/2010/main" val="3402753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251996-B9DC-2B06-D81A-CBA5C268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Hozzáférés az adatokhoz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D86232-1EEE-67B3-5144-37E31489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létezik még pár további alternatíva</a:t>
            </a:r>
          </a:p>
          <a:p>
            <a:pPr lvl="1"/>
            <a:r>
              <a:rPr lang="hu-HU" dirty="0"/>
              <a:t>pl. </a:t>
            </a:r>
            <a:r>
              <a:rPr lang="hu-HU" dirty="0" err="1"/>
              <a:t>BBBike</a:t>
            </a:r>
            <a:r>
              <a:rPr lang="hu-HU" dirty="0"/>
              <a:t> (</a:t>
            </a:r>
            <a:r>
              <a:rPr lang="hu-HU" dirty="0" err="1">
                <a:hlinkClick r:id="rId2"/>
              </a:rPr>
              <a:t>download.bbbike.org</a:t>
            </a:r>
            <a:r>
              <a:rPr lang="hu-HU" dirty="0">
                <a:hlinkClick r:id="rId2"/>
              </a:rPr>
              <a:t>/osm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teljes lista: </a:t>
            </a:r>
            <a:r>
              <a:rPr lang="hu-HU" dirty="0">
                <a:hlinkClick r:id="rId3"/>
              </a:rPr>
              <a:t>wiki.openstreetmap.org/wiki/Planet.osm#Worldwide_extract_sources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6904E5-5C4D-490B-A56E-3EC856A1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térkép, atlasz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EEADE01-952F-4CDD-C9E7-D94CD637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55" y="2645979"/>
            <a:ext cx="7222468" cy="35309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035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28008A-A298-9388-EB88-7A2A2734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Geofabrik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567B332-FC8F-18ED-CCE9-AC5594A3D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266BB1B-DDB4-B64C-9C55-CB345441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51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01F660-B31E-3FCF-9AAD-9EAFC99A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Geofabrik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E7EA45-4268-A3F6-1E11-82E128CEB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hlinkClick r:id="rId2"/>
              </a:rPr>
              <a:t>download.geofabrik.de</a:t>
            </a:r>
            <a:endParaRPr lang="hu-HU" dirty="0"/>
          </a:p>
          <a:p>
            <a:r>
              <a:rPr lang="hu-HU" dirty="0" err="1"/>
              <a:t>országonkénti</a:t>
            </a:r>
            <a:r>
              <a:rPr lang="hu-HU" dirty="0"/>
              <a:t>/</a:t>
            </a:r>
            <a:r>
              <a:rPr lang="hu-HU" dirty="0" err="1"/>
              <a:t>régiónkénti</a:t>
            </a:r>
            <a:r>
              <a:rPr lang="hu-HU" dirty="0"/>
              <a:t> bontásban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 </a:t>
            </a:r>
            <a:r>
              <a:rPr lang="hu-HU" dirty="0"/>
              <a:t>kényelmesebb/kezelhetőbb, mint a </a:t>
            </a:r>
            <a:r>
              <a:rPr lang="hu-HU" dirty="0" err="1"/>
              <a:t>Planet</a:t>
            </a:r>
            <a:r>
              <a:rPr lang="hu-HU" dirty="0"/>
              <a:t> OSM</a:t>
            </a:r>
          </a:p>
          <a:p>
            <a:r>
              <a:rPr lang="hu-HU" dirty="0"/>
              <a:t>a </a:t>
            </a:r>
            <a:r>
              <a:rPr lang="hu-HU" dirty="0" err="1"/>
              <a:t>metaadatokat</a:t>
            </a:r>
            <a:r>
              <a:rPr lang="hu-HU" dirty="0"/>
              <a:t> (létrehozó, módosítás dátuma stb.) nem tartalmazza</a:t>
            </a:r>
          </a:p>
          <a:p>
            <a:r>
              <a:rPr lang="hu-HU" dirty="0"/>
              <a:t>naponta frissül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DE1F93-E562-9B86-5529-D3B92DA1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képernyőkép, Betűtípus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347FF27-6BBF-5B40-8CB8-93F827B2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330" y="3356264"/>
            <a:ext cx="7709587" cy="27305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234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BEFC1E-560D-EEC9-8981-FA3690EB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OpenStreetMap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E902F9-2840-ABCD-444D-8DC037B63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196E2EC-2C27-50E9-C84D-5CB6A018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16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9F49-DC1F-439A-40D2-DF7EA430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B6FCAF-8A37-96B2-A37A-C7A9BB65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Letölthető fájlformátumok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07B248-1E2A-14E3-FFD6-EDF6CF82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82796" cy="4754563"/>
          </a:xfrm>
        </p:spPr>
        <p:txBody>
          <a:bodyPr/>
          <a:lstStyle/>
          <a:p>
            <a:r>
              <a:rPr lang="hu-HU" dirty="0" err="1"/>
              <a:t>Protocolbuffer</a:t>
            </a:r>
            <a:r>
              <a:rPr lang="hu-HU" dirty="0"/>
              <a:t> </a:t>
            </a:r>
            <a:r>
              <a:rPr lang="hu-HU" dirty="0" err="1"/>
              <a:t>Binary</a:t>
            </a:r>
            <a:r>
              <a:rPr lang="hu-HU" dirty="0"/>
              <a:t> </a:t>
            </a:r>
            <a:r>
              <a:rPr lang="hu-HU" dirty="0" err="1"/>
              <a:t>Format</a:t>
            </a:r>
            <a:endParaRPr lang="hu-HU" dirty="0"/>
          </a:p>
          <a:p>
            <a:pPr lvl="1"/>
            <a:r>
              <a:rPr lang="hu-HU" dirty="0"/>
              <a:t>.</a:t>
            </a:r>
            <a:r>
              <a:rPr lang="hu-HU" dirty="0" err="1"/>
              <a:t>osm.pbf</a:t>
            </a:r>
            <a:endParaRPr lang="hu-HU" dirty="0"/>
          </a:p>
          <a:p>
            <a:pPr lvl="1"/>
            <a:r>
              <a:rPr lang="hu-HU" dirty="0"/>
              <a:t>kisebb, mint az OSM XML</a:t>
            </a:r>
          </a:p>
          <a:p>
            <a:r>
              <a:rPr lang="hu-HU" dirty="0"/>
              <a:t>ESRI </a:t>
            </a:r>
            <a:r>
              <a:rPr lang="hu-HU" dirty="0" err="1"/>
              <a:t>Shapefile</a:t>
            </a:r>
            <a:r>
              <a:rPr lang="hu-HU" dirty="0"/>
              <a:t> (.</a:t>
            </a:r>
            <a:r>
              <a:rPr lang="hu-HU" dirty="0" err="1"/>
              <a:t>shp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csak a fontosabb adatok érhetőek így el</a:t>
            </a:r>
          </a:p>
          <a:p>
            <a:pPr lvl="1"/>
            <a:r>
              <a:rPr lang="hu-HU" dirty="0"/>
              <a:t>de ezek jellemzően elégségesek nekünk</a:t>
            </a:r>
          </a:p>
          <a:p>
            <a:pPr lvl="1"/>
            <a:r>
              <a:rPr lang="hu-HU" dirty="0"/>
              <a:t>széles körben ismert formátum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89C898-91D1-0E5E-B83C-38878DE1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4338" name="Picture 2" descr="osm or *.pbf ? – Neis One!">
            <a:extLst>
              <a:ext uri="{FF2B5EF4-FFF2-40B4-BE49-F238E27FC236}">
                <a16:creationId xmlns:a16="http://schemas.microsoft.com/office/drawing/2014/main" id="{E7218158-B922-17A4-F0F8-B3C00FB9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0996" y="1422400"/>
            <a:ext cx="4885268" cy="2093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340" name="Picture 4" descr="Download OSM(Open Street Map) data in Shapefile(.shp) format">
            <a:extLst>
              <a:ext uri="{FF2B5EF4-FFF2-40B4-BE49-F238E27FC236}">
                <a16:creationId xmlns:a16="http://schemas.microsoft.com/office/drawing/2014/main" id="{06997D40-EDC9-FDF5-62CC-317A3FC47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0996" y="3616325"/>
            <a:ext cx="4885267" cy="2505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49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4E46DF-078A-4120-D798-B7137509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Rétegek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187C1B-B171-F3AD-C950-98578584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753100" cy="4754563"/>
          </a:xfrm>
        </p:spPr>
        <p:txBody>
          <a:bodyPr/>
          <a:lstStyle/>
          <a:p>
            <a:r>
              <a:rPr lang="hu-HU" dirty="0"/>
              <a:t>több pont/vonal/poligon típusú </a:t>
            </a:r>
            <a:r>
              <a:rPr lang="hu-HU" dirty="0" err="1"/>
              <a:t>shapefile</a:t>
            </a:r>
            <a:endParaRPr lang="hu-HU" dirty="0"/>
          </a:p>
          <a:p>
            <a:pPr lvl="1"/>
            <a:r>
              <a:rPr lang="hu-HU" dirty="0"/>
              <a:t>a különböző típusú </a:t>
            </a:r>
            <a:r>
              <a:rPr lang="hu-HU" dirty="0" err="1"/>
              <a:t>node</a:t>
            </a:r>
            <a:r>
              <a:rPr lang="hu-HU" dirty="0"/>
              <a:t>-ok, </a:t>
            </a:r>
            <a:r>
              <a:rPr lang="hu-HU" dirty="0" err="1"/>
              <a:t>wayek</a:t>
            </a:r>
            <a:r>
              <a:rPr lang="hu-HU" dirty="0"/>
              <a:t> és </a:t>
            </a:r>
            <a:r>
              <a:rPr lang="hu-HU" dirty="0" err="1"/>
              <a:t>relationökből</a:t>
            </a:r>
            <a:endParaRPr lang="hu-HU" dirty="0"/>
          </a:p>
          <a:p>
            <a:pPr lvl="1"/>
            <a:r>
              <a:rPr lang="hu-HU" dirty="0"/>
              <a:t>a megfeleltetés közel sem egyértelmű…</a:t>
            </a:r>
          </a:p>
          <a:p>
            <a:pPr lvl="1"/>
            <a:r>
              <a:rPr lang="hu-HU" dirty="0"/>
              <a:t>a típus, az azonosító és a név kivételével a többi adat jellemzően elvész</a:t>
            </a:r>
          </a:p>
          <a:p>
            <a:r>
              <a:rPr lang="hu-HU" dirty="0"/>
              <a:t>részletes leírás:</a:t>
            </a:r>
          </a:p>
          <a:p>
            <a:pPr lvl="1"/>
            <a:r>
              <a:rPr lang="hu-HU" dirty="0" err="1">
                <a:hlinkClick r:id="rId2"/>
              </a:rPr>
              <a:t>download.geofabrik.de</a:t>
            </a:r>
            <a:r>
              <a:rPr lang="hu-HU" dirty="0">
                <a:hlinkClick r:id="rId2"/>
              </a:rPr>
              <a:t>/osm-data-in-gis-formats-free.pdf</a:t>
            </a:r>
            <a:endParaRPr lang="hu-HU" dirty="0"/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828E06-2AE8-AF20-181A-AFEE2A84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Betűtípus, so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069484A-0FA9-3721-DD72-CD353FE7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473200"/>
            <a:ext cx="5471206" cy="748385"/>
          </a:xfrm>
          <a:prstGeom prst="rect">
            <a:avLst/>
          </a:prstGeom>
        </p:spPr>
      </p:pic>
      <p:pic>
        <p:nvPicPr>
          <p:cNvPr id="8" name="Kép 7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252E19-D52E-49E2-A842-E7003DF1E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2221585"/>
            <a:ext cx="5471206" cy="38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6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305E81-7429-CBB2-5B1C-B207C01D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Rétegek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8C5079-DD4E-D6AB-5A32-51D6C46E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9309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töltsük le Málta OSM-adatait </a:t>
            </a:r>
            <a:r>
              <a:rPr lang="hu-HU" dirty="0" err="1"/>
              <a:t>shapefile</a:t>
            </a:r>
            <a:r>
              <a:rPr lang="hu-HU" dirty="0"/>
              <a:t> formátumban a </a:t>
            </a:r>
            <a:r>
              <a:rPr lang="hu-HU" dirty="0" err="1">
                <a:hlinkClick r:id="rId2"/>
              </a:rPr>
              <a:t>download.geofabrik.de</a:t>
            </a:r>
            <a:r>
              <a:rPr lang="hu-HU" dirty="0"/>
              <a:t> oldalról</a:t>
            </a:r>
          </a:p>
          <a:p>
            <a:pPr lvl="1"/>
            <a:r>
              <a:rPr lang="hu-HU" dirty="0"/>
              <a:t>csomagoljuk ki</a:t>
            </a:r>
          </a:p>
          <a:p>
            <a:pPr lvl="1"/>
            <a:r>
              <a:rPr lang="hu-HU" dirty="0"/>
              <a:t>töltsük be </a:t>
            </a:r>
            <a:r>
              <a:rPr lang="hu-HU" dirty="0" err="1"/>
              <a:t>ArcMapbe</a:t>
            </a:r>
            <a:r>
              <a:rPr lang="hu-HU" dirty="0"/>
              <a:t> a </a:t>
            </a:r>
            <a:r>
              <a:rPr lang="en-US" dirty="0"/>
              <a:t>gis_osm_transport_a_free_1.shp</a:t>
            </a:r>
            <a:r>
              <a:rPr lang="hu-HU" dirty="0"/>
              <a:t> poligonos fájlt</a:t>
            </a:r>
          </a:p>
          <a:p>
            <a:pPr lvl="1"/>
            <a:r>
              <a:rPr lang="hu-HU" dirty="0"/>
              <a:t>milyen típusokat tartalmaz? (infó itt: </a:t>
            </a:r>
            <a:r>
              <a:rPr lang="hu-HU" dirty="0" err="1">
                <a:hlinkClick r:id="rId3"/>
              </a:rPr>
              <a:t>download.geofabrik.de</a:t>
            </a:r>
            <a:r>
              <a:rPr lang="hu-HU" dirty="0">
                <a:hlinkClick r:id="rId3"/>
              </a:rPr>
              <a:t>/osm-data-in-gis-formats-free.pdf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válasszuk ki a nagy repülőtereket</a:t>
            </a:r>
          </a:p>
          <a:p>
            <a:pPr lvl="1"/>
            <a:r>
              <a:rPr lang="hu-HU" dirty="0"/>
              <a:t>milyen tagek esetén kategorizálta így a </a:t>
            </a:r>
            <a:r>
              <a:rPr lang="hu-HU" dirty="0" err="1"/>
              <a:t>Geofabrik</a:t>
            </a:r>
            <a:r>
              <a:rPr lang="hu-HU" dirty="0"/>
              <a:t>?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741EA2-12B8-4391-DE19-9FBAD511A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tér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3BC447B-C86C-153B-E54B-672A5AF75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604"/>
          <a:stretch>
            <a:fillRect/>
          </a:stretch>
        </p:blipFill>
        <p:spPr>
          <a:xfrm>
            <a:off x="6769100" y="1894680"/>
            <a:ext cx="5254978" cy="41378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1619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50775D-73BC-8D85-7EEF-1CDA920E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2D9DB5-D682-CCAD-2825-59696DB9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995333" cy="4754563"/>
          </a:xfrm>
        </p:spPr>
        <p:txBody>
          <a:bodyPr/>
          <a:lstStyle/>
          <a:p>
            <a:r>
              <a:rPr lang="hu-HU" dirty="0"/>
              <a:t>melyik fájl tartalmazza a </a:t>
            </a:r>
            <a:r>
              <a:rPr lang="hu-HU" dirty="0" err="1"/>
              <a:t>boundary</a:t>
            </a:r>
            <a:r>
              <a:rPr lang="hu-HU" dirty="0"/>
              <a:t>=</a:t>
            </a:r>
            <a:r>
              <a:rPr lang="hu-HU" dirty="0" err="1"/>
              <a:t>national_park</a:t>
            </a:r>
            <a:r>
              <a:rPr lang="hu-HU" dirty="0"/>
              <a:t> taggel jelölt nemzeti parkokat?</a:t>
            </a:r>
          </a:p>
          <a:p>
            <a:pPr lvl="1"/>
            <a:r>
              <a:rPr lang="hu-HU" dirty="0"/>
              <a:t>és a </a:t>
            </a:r>
            <a:r>
              <a:rPr lang="hu-HU" dirty="0" err="1"/>
              <a:t>leisure</a:t>
            </a:r>
            <a:r>
              <a:rPr lang="hu-HU" dirty="0"/>
              <a:t>=</a:t>
            </a:r>
            <a:r>
              <a:rPr lang="hu-HU" dirty="0" err="1"/>
              <a:t>nature_reserve</a:t>
            </a:r>
            <a:r>
              <a:rPr lang="hu-HU" dirty="0"/>
              <a:t> taggel jelölt természetvédelmi területeket?</a:t>
            </a:r>
          </a:p>
          <a:p>
            <a:pPr lvl="1"/>
            <a:r>
              <a:rPr lang="hu-HU" dirty="0"/>
              <a:t>és a </a:t>
            </a:r>
            <a:r>
              <a:rPr lang="hu-HU" dirty="0" err="1"/>
              <a:t>power</a:t>
            </a:r>
            <a:r>
              <a:rPr lang="hu-HU" dirty="0"/>
              <a:t>=</a:t>
            </a:r>
            <a:r>
              <a:rPr lang="hu-HU" dirty="0" err="1"/>
              <a:t>generator</a:t>
            </a:r>
            <a:r>
              <a:rPr lang="hu-HU" dirty="0"/>
              <a:t> taggel jelölt erőműveket?</a:t>
            </a:r>
          </a:p>
          <a:p>
            <a:r>
              <a:rPr lang="hu-HU" dirty="0"/>
              <a:t>mentsd ki egy külön </a:t>
            </a:r>
            <a:r>
              <a:rPr lang="hu-HU" dirty="0" err="1"/>
              <a:t>shapefile-ba</a:t>
            </a:r>
            <a:r>
              <a:rPr lang="hu-HU" dirty="0"/>
              <a:t> a máltai természetvédelmi területeket</a:t>
            </a:r>
          </a:p>
          <a:p>
            <a:r>
              <a:rPr lang="hu-HU" dirty="0"/>
              <a:t>hány barlang esik mezőgazdasági területre Máltán?</a:t>
            </a:r>
            <a:br>
              <a:rPr lang="hu-HU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17BE04-1E75-B505-9BB6-56B94ECD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5362" name="Picture 2" descr="Top 9 Hikes and Walks around Il-Majjistral, Park ta' Natura u Storja |  Komoot">
            <a:extLst>
              <a:ext uri="{FF2B5EF4-FFF2-40B4-BE49-F238E27FC236}">
                <a16:creationId xmlns:a16="http://schemas.microsoft.com/office/drawing/2014/main" id="{03ABCA65-FAA6-E86C-F800-5B2775D5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533" y="1422400"/>
            <a:ext cx="6180667" cy="4635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44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E4A9EE-9086-23A1-A403-FDA51C19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 megoldása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8FEE8D-5B3C-2151-4F55-F2FE1BE3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044091" cy="4754563"/>
          </a:xfrm>
        </p:spPr>
        <p:txBody>
          <a:bodyPr/>
          <a:lstStyle/>
          <a:p>
            <a:r>
              <a:rPr lang="hu-HU" dirty="0" err="1"/>
              <a:t>landuse</a:t>
            </a:r>
            <a:r>
              <a:rPr lang="hu-HU" dirty="0"/>
              <a:t> réteg</a:t>
            </a:r>
          </a:p>
          <a:p>
            <a:pPr lvl="1"/>
            <a:r>
              <a:rPr lang="hu-HU" dirty="0" err="1"/>
              <a:t>fclass</a:t>
            </a:r>
            <a:r>
              <a:rPr lang="hu-HU" dirty="0"/>
              <a:t>: </a:t>
            </a:r>
            <a:r>
              <a:rPr lang="hu-HU" dirty="0" err="1"/>
              <a:t>national_park</a:t>
            </a:r>
            <a:endParaRPr lang="hu-HU" dirty="0"/>
          </a:p>
          <a:p>
            <a:r>
              <a:rPr lang="hu-HU" dirty="0" err="1"/>
              <a:t>landuse</a:t>
            </a:r>
            <a:r>
              <a:rPr lang="hu-HU" dirty="0"/>
              <a:t> réteg</a:t>
            </a:r>
          </a:p>
          <a:p>
            <a:pPr lvl="1"/>
            <a:r>
              <a:rPr lang="hu-HU" dirty="0" err="1"/>
              <a:t>fclass</a:t>
            </a:r>
            <a:r>
              <a:rPr lang="hu-HU" dirty="0"/>
              <a:t>: </a:t>
            </a:r>
            <a:r>
              <a:rPr lang="hu-HU" dirty="0" err="1"/>
              <a:t>nature_reserve</a:t>
            </a:r>
            <a:endParaRPr lang="hu-HU" dirty="0"/>
          </a:p>
          <a:p>
            <a:r>
              <a:rPr lang="hu-HU" dirty="0" err="1"/>
              <a:t>power</a:t>
            </a:r>
            <a:r>
              <a:rPr lang="hu-HU" dirty="0"/>
              <a:t> réteg</a:t>
            </a:r>
          </a:p>
          <a:p>
            <a:pPr lvl="1"/>
            <a:r>
              <a:rPr lang="hu-HU" dirty="0"/>
              <a:t>de ez az ingyenes verzióból nem érhető el</a:t>
            </a:r>
          </a:p>
          <a:p>
            <a:r>
              <a:rPr lang="hu-HU" dirty="0"/>
              <a:t>máltai természetvédelmi területek kimentése ►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8224DF-01F0-C348-0D61-4F7CB581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DDDEBFC-66FF-5BD8-5733-47B67E7D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91" y="1422399"/>
            <a:ext cx="7177622" cy="47545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0010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9135-1BE4-183E-CEEF-7F7CDF29B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F45A51-A6E8-BD09-3B02-6B5CE17D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 megoldása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F765C1-47D6-67C6-C425-66197B9F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044091" cy="4754563"/>
          </a:xfrm>
        </p:spPr>
        <p:txBody>
          <a:bodyPr/>
          <a:lstStyle/>
          <a:p>
            <a:r>
              <a:rPr lang="hu-HU" dirty="0"/>
              <a:t>5 barlang</a:t>
            </a:r>
          </a:p>
          <a:p>
            <a:pPr lvl="1"/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attributes</a:t>
            </a:r>
            <a:r>
              <a:rPr lang="hu-HU" dirty="0"/>
              <a:t>, </a:t>
            </a:r>
            <a:r>
              <a:rPr lang="hu-HU" dirty="0" err="1"/>
              <a:t>natural</a:t>
            </a:r>
            <a:r>
              <a:rPr lang="hu-HU" dirty="0"/>
              <a:t>, </a:t>
            </a:r>
            <a:r>
              <a:rPr lang="hu-HU" dirty="0" err="1"/>
              <a:t>new</a:t>
            </a:r>
            <a:r>
              <a:rPr lang="hu-HU" dirty="0"/>
              <a:t>, "</a:t>
            </a:r>
            <a:r>
              <a:rPr lang="hu-HU" dirty="0" err="1"/>
              <a:t>fclass</a:t>
            </a:r>
            <a:r>
              <a:rPr lang="hu-HU" dirty="0"/>
              <a:t>" = '</a:t>
            </a:r>
            <a:r>
              <a:rPr lang="hu-HU" dirty="0" err="1"/>
              <a:t>cave_entrance</a:t>
            </a:r>
            <a:r>
              <a:rPr lang="hu-HU" dirty="0"/>
              <a:t>' (59 db)</a:t>
            </a:r>
          </a:p>
          <a:p>
            <a:pPr lvl="1"/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attributes</a:t>
            </a:r>
            <a:r>
              <a:rPr lang="hu-HU" dirty="0"/>
              <a:t>, </a:t>
            </a:r>
            <a:r>
              <a:rPr lang="hu-HU" dirty="0" err="1"/>
              <a:t>landuse</a:t>
            </a:r>
            <a:r>
              <a:rPr lang="hu-HU" dirty="0"/>
              <a:t>, </a:t>
            </a:r>
            <a:r>
              <a:rPr lang="hu-HU" dirty="0" err="1"/>
              <a:t>new</a:t>
            </a:r>
            <a:r>
              <a:rPr lang="hu-HU" dirty="0"/>
              <a:t>, "</a:t>
            </a:r>
            <a:r>
              <a:rPr lang="hu-HU" dirty="0" err="1"/>
              <a:t>fclass</a:t>
            </a:r>
            <a:r>
              <a:rPr lang="hu-HU" dirty="0"/>
              <a:t>" = '</a:t>
            </a:r>
            <a:r>
              <a:rPr lang="hu-HU" dirty="0" err="1"/>
              <a:t>farmland</a:t>
            </a:r>
            <a:r>
              <a:rPr lang="hu-HU" dirty="0"/>
              <a:t>' (2167 db)</a:t>
            </a:r>
          </a:p>
          <a:p>
            <a:pPr lvl="1"/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location</a:t>
            </a:r>
            <a:r>
              <a:rPr lang="hu-HU" dirty="0"/>
              <a:t>, </a:t>
            </a:r>
            <a:r>
              <a:rPr lang="hu-HU" dirty="0" err="1"/>
              <a:t>natural</a:t>
            </a:r>
            <a:r>
              <a:rPr lang="hu-HU" dirty="0"/>
              <a:t>,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currently</a:t>
            </a:r>
            <a:r>
              <a:rPr lang="hu-HU" dirty="0"/>
              <a:t> </a:t>
            </a:r>
            <a:r>
              <a:rPr lang="hu-HU" dirty="0" err="1"/>
              <a:t>selected</a:t>
            </a:r>
            <a:r>
              <a:rPr lang="hu-HU" dirty="0"/>
              <a:t>, </a:t>
            </a:r>
            <a:r>
              <a:rPr lang="hu-HU" dirty="0" err="1"/>
              <a:t>landuse</a:t>
            </a:r>
            <a:r>
              <a:rPr lang="hu-HU" dirty="0"/>
              <a:t>, </a:t>
            </a:r>
            <a:r>
              <a:rPr lang="hu-HU" dirty="0" err="1"/>
              <a:t>use</a:t>
            </a:r>
            <a:r>
              <a:rPr lang="hu-HU" dirty="0"/>
              <a:t> </a:t>
            </a:r>
            <a:r>
              <a:rPr lang="hu-HU" dirty="0" err="1"/>
              <a:t>selected</a:t>
            </a:r>
            <a:r>
              <a:rPr lang="hu-HU" dirty="0"/>
              <a:t>,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within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A72926-46B6-5430-8A3D-5BD090C1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1026" name="Picture 2" descr="Comino Caves: A Hidden Gem of the Maltese Islands">
            <a:extLst>
              <a:ext uri="{FF2B5EF4-FFF2-40B4-BE49-F238E27FC236}">
                <a16:creationId xmlns:a16="http://schemas.microsoft.com/office/drawing/2014/main" id="{A759A27E-196D-AD1E-1A7B-29FA7A539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/>
          <a:stretch>
            <a:fillRect/>
          </a:stretch>
        </p:blipFill>
        <p:spPr bwMode="auto">
          <a:xfrm>
            <a:off x="4895958" y="1484904"/>
            <a:ext cx="7160772" cy="46295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szöveg, képernyőkép, szá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AB7E835-E12C-99C1-06F2-B62D585D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232" y="2168077"/>
            <a:ext cx="2606082" cy="36380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181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kérdések?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8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OpenStreetMap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jellemzői</a:t>
            </a:r>
          </a:p>
          <a:p>
            <a:pPr lvl="1"/>
            <a:r>
              <a:rPr lang="hu-HU" dirty="0"/>
              <a:t>ingyenes</a:t>
            </a:r>
          </a:p>
          <a:p>
            <a:pPr lvl="1"/>
            <a:r>
              <a:rPr lang="hu-HU" dirty="0"/>
              <a:t>közösségi szerkesztésű</a:t>
            </a:r>
          </a:p>
          <a:p>
            <a:pPr lvl="1"/>
            <a:r>
              <a:rPr lang="hu-HU" dirty="0"/>
              <a:t>térbeli adatbázis és online térképszolgáltatás</a:t>
            </a:r>
          </a:p>
          <a:p>
            <a:r>
              <a:rPr lang="hu-HU" dirty="0"/>
              <a:t>bárki szerkesztheti, részletek:</a:t>
            </a:r>
          </a:p>
          <a:p>
            <a:pPr lvl="1"/>
            <a:r>
              <a:rPr lang="hu-HU" dirty="0" err="1">
                <a:hlinkClick r:id="rId2"/>
              </a:rPr>
              <a:t>Getting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Involved</a:t>
            </a:r>
            <a:endParaRPr lang="hu-HU" dirty="0">
              <a:hlinkClick r:id="rId3"/>
            </a:endParaRPr>
          </a:p>
          <a:p>
            <a:pPr lvl="1"/>
            <a:r>
              <a:rPr lang="hu-HU" dirty="0" err="1">
                <a:hlinkClick r:id="rId3"/>
              </a:rPr>
              <a:t>Beginners</a:t>
            </a:r>
            <a:r>
              <a:rPr lang="hu-HU" dirty="0">
                <a:hlinkClick r:id="rId3"/>
              </a:rPr>
              <a:t>' </a:t>
            </a:r>
            <a:r>
              <a:rPr lang="hu-HU" dirty="0" err="1">
                <a:hlinkClick r:id="rId3"/>
              </a:rPr>
              <a:t>Guide</a:t>
            </a:r>
            <a:endParaRPr lang="hu-HU" dirty="0"/>
          </a:p>
          <a:p>
            <a:pPr lvl="1"/>
            <a:r>
              <a:rPr lang="hu-HU" dirty="0" err="1">
                <a:hlinkClick r:id="rId4"/>
              </a:rPr>
              <a:t>Learn</a:t>
            </a:r>
            <a:r>
              <a:rPr lang="hu-HU" dirty="0">
                <a:hlinkClick r:id="rId4"/>
              </a:rPr>
              <a:t> OSM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2494BF-6DD5-4D9B-1A18-C49A8B31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319" y="174172"/>
            <a:ext cx="4373253" cy="2569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ppers, Universities, Companies, and nonprofits Contributed Over £373,000  to Support OSM in 2023 | OpenStreetMap Blog">
            <a:extLst>
              <a:ext uri="{FF2B5EF4-FFF2-40B4-BE49-F238E27FC236}">
                <a16:creationId xmlns:a16="http://schemas.microsoft.com/office/drawing/2014/main" id="{ADA9F086-15B6-23F4-BAB3-8ACFEE30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319" y="2897023"/>
            <a:ext cx="4373253" cy="32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6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826535-8F63-9B4F-232A-FD3FD7FA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OpenStreetMap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8640E6-EE1F-1061-D4EB-F4C05F69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23622" cy="4754563"/>
          </a:xfrm>
        </p:spPr>
        <p:txBody>
          <a:bodyPr/>
          <a:lstStyle/>
          <a:p>
            <a:r>
              <a:rPr lang="hu-HU" dirty="0"/>
              <a:t>elérhető innen:</a:t>
            </a:r>
          </a:p>
          <a:p>
            <a:pPr lvl="1"/>
            <a:r>
              <a:rPr lang="hu-HU" dirty="0">
                <a:hlinkClick r:id="rId2"/>
              </a:rPr>
              <a:t>www.openstreetmap.org</a:t>
            </a:r>
            <a:endParaRPr lang="hu-HU" dirty="0"/>
          </a:p>
          <a:p>
            <a:r>
              <a:rPr lang="hu-HU" dirty="0"/>
              <a:t>számos alternatív térképszolgáltatás és</a:t>
            </a:r>
            <a:br>
              <a:rPr lang="hu-HU" dirty="0"/>
            </a:br>
            <a:r>
              <a:rPr lang="hu-HU" dirty="0"/>
              <a:t>-alkalmazás érhető el</a:t>
            </a:r>
          </a:p>
          <a:p>
            <a:pPr lvl="1"/>
            <a:r>
              <a:rPr lang="hu-HU" dirty="0"/>
              <a:t>amik OSM-adatokat jelenítenek meg a térképen</a:t>
            </a:r>
          </a:p>
          <a:p>
            <a:pPr lvl="1"/>
            <a:r>
              <a:rPr lang="hu-HU" dirty="0"/>
              <a:t>(+esetleg egyéb adatokat is)</a:t>
            </a:r>
          </a:p>
          <a:p>
            <a:pPr lvl="1"/>
            <a:r>
              <a:rPr lang="hu-HU" dirty="0"/>
              <a:t>csak más jelkulcsot és kiemeléseket alkalmaznak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864EDF-62CD-5A7C-BFCA-1FE396F0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8" name="Kép 7" descr="A képen szöveg, térkép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A3D3C2F-3C2E-5DA0-94A6-BDACC58B7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822" y="1578263"/>
            <a:ext cx="7336660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12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5629-187F-288C-ECF4-96CA5FCD6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B1C97B-2F8D-3816-7AB6-365FB10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Alternatív térképek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E26F72-577F-AAEC-9F39-BFB4D76D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62400" cy="4754563"/>
          </a:xfrm>
        </p:spPr>
        <p:txBody>
          <a:bodyPr/>
          <a:lstStyle/>
          <a:p>
            <a:r>
              <a:rPr lang="hu-HU" dirty="0" err="1"/>
              <a:t>OpenTopoMap</a:t>
            </a:r>
            <a:endParaRPr lang="hu-HU" dirty="0"/>
          </a:p>
          <a:p>
            <a:pPr lvl="1"/>
            <a:r>
              <a:rPr lang="hu-HU" dirty="0"/>
              <a:t>szintvonalak, domborzat kiemelve</a:t>
            </a:r>
          </a:p>
          <a:p>
            <a:pPr lvl="1"/>
            <a:r>
              <a:rPr lang="hu-HU" dirty="0">
                <a:hlinkClick r:id="rId2"/>
              </a:rPr>
              <a:t>opentopomap.org</a:t>
            </a:r>
            <a:endParaRPr lang="hu-HU" dirty="0"/>
          </a:p>
          <a:p>
            <a:r>
              <a:rPr lang="hu-HU" dirty="0" err="1"/>
              <a:t>OpenHikingMap</a:t>
            </a:r>
            <a:endParaRPr lang="hu-HU" dirty="0"/>
          </a:p>
          <a:p>
            <a:pPr lvl="1"/>
            <a:r>
              <a:rPr lang="hu-HU" dirty="0"/>
              <a:t>túra</a:t>
            </a:r>
          </a:p>
          <a:p>
            <a:pPr lvl="1"/>
            <a:r>
              <a:rPr lang="hu-HU" dirty="0">
                <a:hlinkClick r:id="rId3"/>
              </a:rPr>
              <a:t>openmaps.fr</a:t>
            </a:r>
            <a:endParaRPr lang="hu-HU" dirty="0"/>
          </a:p>
          <a:p>
            <a:r>
              <a:rPr lang="hu-HU" dirty="0" err="1"/>
              <a:t>Waymarked</a:t>
            </a:r>
            <a:r>
              <a:rPr lang="hu-HU" dirty="0"/>
              <a:t> </a:t>
            </a:r>
            <a:r>
              <a:rPr lang="hu-HU" dirty="0" err="1"/>
              <a:t>Trails</a:t>
            </a:r>
            <a:endParaRPr lang="hu-HU" dirty="0"/>
          </a:p>
          <a:p>
            <a:pPr lvl="1"/>
            <a:r>
              <a:rPr lang="hu-HU" dirty="0"/>
              <a:t>túra, kerékpár</a:t>
            </a:r>
          </a:p>
          <a:p>
            <a:pPr lvl="1"/>
            <a:r>
              <a:rPr lang="hu-HU" dirty="0">
                <a:hlinkClick r:id="rId4"/>
              </a:rPr>
              <a:t>hiking.waymarkedtrails.org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D129EE-60DA-FC89-97C7-8749E860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9" name="Kép 8" descr="A képen szöveg, térkép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6807B5-7F7B-2193-3C25-8AE51ACA0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829" y="175968"/>
            <a:ext cx="4887058" cy="2548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 descr="A képen szöveg, térkép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0D1B1C-2EB9-63C1-EC8E-A5BBC92AD7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38" y="1880185"/>
            <a:ext cx="4890720" cy="2634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E00A855-1F0B-0D7F-4577-09D7BFF9F2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083" y="3713056"/>
            <a:ext cx="4877466" cy="234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40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09D4C-3F52-7BC5-9CEF-3C84B3FD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A74FDD-D754-C4F4-E116-D4AA20A1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Alternatív térképek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DAE776-5D47-7619-5D8B-F6D6C85EC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62400" cy="4754563"/>
          </a:xfrm>
        </p:spPr>
        <p:txBody>
          <a:bodyPr/>
          <a:lstStyle/>
          <a:p>
            <a:r>
              <a:rPr lang="hu-HU" dirty="0" err="1"/>
              <a:t>OpenCycleMap</a:t>
            </a:r>
            <a:endParaRPr lang="hu-HU" dirty="0"/>
          </a:p>
          <a:p>
            <a:pPr lvl="1"/>
            <a:r>
              <a:rPr lang="hu-HU" dirty="0"/>
              <a:t>kerékpár</a:t>
            </a:r>
          </a:p>
          <a:p>
            <a:pPr lvl="1"/>
            <a:r>
              <a:rPr lang="hu-HU" dirty="0">
                <a:hlinkClick r:id="rId2"/>
              </a:rPr>
              <a:t>www.opencyclemap.org</a:t>
            </a:r>
            <a:endParaRPr lang="hu-HU" dirty="0"/>
          </a:p>
          <a:p>
            <a:r>
              <a:rPr lang="hu-HU" dirty="0" err="1"/>
              <a:t>CyclOSM</a:t>
            </a:r>
            <a:endParaRPr lang="hu-HU" dirty="0"/>
          </a:p>
          <a:p>
            <a:pPr lvl="1"/>
            <a:r>
              <a:rPr lang="hu-HU" dirty="0"/>
              <a:t>kerékpár</a:t>
            </a:r>
          </a:p>
          <a:p>
            <a:pPr lvl="1"/>
            <a:r>
              <a:rPr lang="hu-HU" dirty="0">
                <a:hlinkClick r:id="rId3"/>
              </a:rPr>
              <a:t>www.cyclosm.org</a:t>
            </a:r>
            <a:endParaRPr lang="hu-HU" dirty="0"/>
          </a:p>
          <a:p>
            <a:r>
              <a:rPr lang="hu-HU" dirty="0" err="1"/>
              <a:t>OpenRailwayMap</a:t>
            </a:r>
            <a:endParaRPr lang="hu-HU" dirty="0"/>
          </a:p>
          <a:p>
            <a:pPr lvl="1"/>
            <a:r>
              <a:rPr lang="hu-HU" dirty="0"/>
              <a:t>vasúthálózat</a:t>
            </a:r>
          </a:p>
          <a:p>
            <a:pPr lvl="1"/>
            <a:r>
              <a:rPr lang="hu-HU" dirty="0">
                <a:hlinkClick r:id="rId4"/>
              </a:rPr>
              <a:t>www.openrailwaymap.org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E4A5537-F49D-F5FC-E8A7-2E2C08A8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1FAE65-C06E-5DD5-CD2F-5A3AABDC1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829" y="174172"/>
            <a:ext cx="4887057" cy="2387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tér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54E22BA-95C8-9213-FE4F-BBF106F08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880185"/>
            <a:ext cx="4887057" cy="2382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2BBB831-58FC-1127-468F-F650C15624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1828" y="3308725"/>
            <a:ext cx="4887057" cy="2738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325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B98183-4887-5C4A-385D-983772C8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Alternatív térképek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200513-ED4E-3238-0BCD-27F9ADDB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187735" cy="4754563"/>
          </a:xfrm>
        </p:spPr>
        <p:txBody>
          <a:bodyPr/>
          <a:lstStyle/>
          <a:p>
            <a:r>
              <a:rPr lang="hu-HU" dirty="0" err="1"/>
              <a:t>OpenSeaMap</a:t>
            </a:r>
            <a:endParaRPr lang="hu-HU" dirty="0"/>
          </a:p>
          <a:p>
            <a:pPr lvl="1"/>
            <a:r>
              <a:rPr lang="hu-HU" dirty="0"/>
              <a:t>tengeri navigáció</a:t>
            </a:r>
          </a:p>
          <a:p>
            <a:pPr lvl="1"/>
            <a:r>
              <a:rPr lang="hu-HU" dirty="0">
                <a:hlinkClick r:id="rId2"/>
              </a:rPr>
              <a:t>map.openseamap.org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C76FCC-D56A-A604-4E08-9AA88108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16:00</a:t>
            </a:fld>
            <a:endParaRPr lang="en-US"/>
          </a:p>
        </p:txBody>
      </p:sp>
      <p:pic>
        <p:nvPicPr>
          <p:cNvPr id="6" name="Kép 5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1AA87DE-721D-8384-6B0D-B51BD090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35" y="1496291"/>
            <a:ext cx="7996347" cy="3702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096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</TotalTime>
  <Words>2227</Words>
  <Application>Microsoft Office PowerPoint</Application>
  <PresentationFormat>Szélesvásznú</PresentationFormat>
  <Paragraphs>440</Paragraphs>
  <Slides>46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Courier New</vt:lpstr>
      <vt:lpstr>Wingdings</vt:lpstr>
      <vt:lpstr>Office-téma</vt:lpstr>
      <vt:lpstr>OpenStreetMap és Overpass Turbo 1.</vt:lpstr>
      <vt:lpstr>Tartalom</vt:lpstr>
      <vt:lpstr>Tartalom</vt:lpstr>
      <vt:lpstr>OpenStreetMap</vt:lpstr>
      <vt:lpstr>OpenStreetMap</vt:lpstr>
      <vt:lpstr>OpenStreetMap</vt:lpstr>
      <vt:lpstr>Alternatív térképek</vt:lpstr>
      <vt:lpstr>Alternatív térképek</vt:lpstr>
      <vt:lpstr>Alternatív térképek</vt:lpstr>
      <vt:lpstr>Adatszerkezet</vt:lpstr>
      <vt:lpstr>Adatszerkezet</vt:lpstr>
      <vt:lpstr>Node</vt:lpstr>
      <vt:lpstr>Way</vt:lpstr>
      <vt:lpstr>Way</vt:lpstr>
      <vt:lpstr>Way</vt:lpstr>
      <vt:lpstr>Relation</vt:lpstr>
      <vt:lpstr>Relation</vt:lpstr>
      <vt:lpstr>1. feladat</vt:lpstr>
      <vt:lpstr>Főbb típusok</vt:lpstr>
      <vt:lpstr>Tagek célja</vt:lpstr>
      <vt:lpstr>Főbb típusok</vt:lpstr>
      <vt:lpstr>2. feladat</vt:lpstr>
      <vt:lpstr>2. feladat megoldása</vt:lpstr>
      <vt:lpstr>Főbb típusok</vt:lpstr>
      <vt:lpstr>Főbb típusok</vt:lpstr>
      <vt:lpstr>Főbb típusok</vt:lpstr>
      <vt:lpstr>Főbb típusok</vt:lpstr>
      <vt:lpstr>Főbb típusok</vt:lpstr>
      <vt:lpstr>Főbb típusok</vt:lpstr>
      <vt:lpstr>3. feladat – tippeld meg!</vt:lpstr>
      <vt:lpstr>3. feladat megoldása</vt:lpstr>
      <vt:lpstr>4. feladat – nézz utána!</vt:lpstr>
      <vt:lpstr>4. feladat megoldása</vt:lpstr>
      <vt:lpstr>Hozzáférés az adatokhoz</vt:lpstr>
      <vt:lpstr>Hozzáférés az adatokhoz</vt:lpstr>
      <vt:lpstr>Hozzáférés az adatokhoz</vt:lpstr>
      <vt:lpstr>Hozzáférés az adatokhoz</vt:lpstr>
      <vt:lpstr>Geofabrik</vt:lpstr>
      <vt:lpstr>Geofabrik</vt:lpstr>
      <vt:lpstr>Letölthető fájlformátumok</vt:lpstr>
      <vt:lpstr>Rétegek</vt:lpstr>
      <vt:lpstr>Rétegek</vt:lpstr>
      <vt:lpstr>5. feladat</vt:lpstr>
      <vt:lpstr>5. feladat megoldása</vt:lpstr>
      <vt:lpstr>5. feladat megoldása</vt:lpstr>
      <vt:lpstr>Köszönöm a figyelmet!</vt:lpstr>
    </vt:vector>
  </TitlesOfParts>
  <Company>MTA ÖK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Ismerkedés, tematika, követelmény</dc:title>
  <dc:creator>BFÁkos</dc:creator>
  <cp:lastModifiedBy>BFÁkos</cp:lastModifiedBy>
  <cp:revision>302</cp:revision>
  <dcterms:created xsi:type="dcterms:W3CDTF">2021-09-14T06:27:21Z</dcterms:created>
  <dcterms:modified xsi:type="dcterms:W3CDTF">2026-02-09T16:34:07Z</dcterms:modified>
</cp:coreProperties>
</file>